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2" r:id="rId4"/>
    <p:sldId id="264" r:id="rId5"/>
    <p:sldId id="267" r:id="rId6"/>
    <p:sldId id="268" r:id="rId7"/>
    <p:sldId id="266" r:id="rId8"/>
    <p:sldId id="270" r:id="rId9"/>
    <p:sldId id="271" r:id="rId10"/>
    <p:sldId id="269" r:id="rId11"/>
    <p:sldId id="272" r:id="rId12"/>
    <p:sldId id="273" r:id="rId13"/>
    <p:sldId id="275" r:id="rId14"/>
    <p:sldId id="276" r:id="rId15"/>
    <p:sldId id="278" r:id="rId16"/>
    <p:sldId id="279" r:id="rId17"/>
    <p:sldId id="280" r:id="rId18"/>
    <p:sldId id="288" r:id="rId19"/>
    <p:sldId id="281" r:id="rId20"/>
    <p:sldId id="283" r:id="rId21"/>
    <p:sldId id="284" r:id="rId22"/>
    <p:sldId id="289" r:id="rId23"/>
    <p:sldId id="287" r:id="rId24"/>
    <p:sldId id="285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6656-A0AC-44B4-B5D6-BD33B697B1D6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4C06-B3BD-4FFA-B970-CC57DD1A7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6656-A0AC-44B4-B5D6-BD33B697B1D6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4C06-B3BD-4FFA-B970-CC57DD1A7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6656-A0AC-44B4-B5D6-BD33B697B1D6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4C06-B3BD-4FFA-B970-CC57DD1A7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6656-A0AC-44B4-B5D6-BD33B697B1D6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4C06-B3BD-4FFA-B970-CC57DD1A7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6656-A0AC-44B4-B5D6-BD33B697B1D6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4C06-B3BD-4FFA-B970-CC57DD1A7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6656-A0AC-44B4-B5D6-BD33B697B1D6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4C06-B3BD-4FFA-B970-CC57DD1A7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6656-A0AC-44B4-B5D6-BD33B697B1D6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4C06-B3BD-4FFA-B970-CC57DD1A7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6656-A0AC-44B4-B5D6-BD33B697B1D6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4C06-B3BD-4FFA-B970-CC57DD1A7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6656-A0AC-44B4-B5D6-BD33B697B1D6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4C06-B3BD-4FFA-B970-CC57DD1A7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6656-A0AC-44B4-B5D6-BD33B697B1D6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44C06-B3BD-4FFA-B970-CC57DD1A75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6656-A0AC-44B4-B5D6-BD33B697B1D6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E44C06-B3BD-4FFA-B970-CC57DD1A75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5806656-A0AC-44B4-B5D6-BD33B697B1D6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E44C06-B3BD-4FFA-B970-CC57DD1A758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file:///I:\&#1069;&#1082;&#1086;&#1083;&#1086;&#1075;&#1080;&#1095;&#1077;&#1089;&#1082;&#1086;&#1077;%20&#1079;&#1072;&#1085;&#1103;&#1090;&#1080;&#1077;\Detsko-yunosheskij_kollektiv_Zernyshko_gruppa_Raznocvetnye_melki_-_Raznocvetnye_melki_(xMusic.me)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microsoft.com/office/2007/relationships/media" Target="../media/media1.mp3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1219200" y="-895350"/>
            <a:ext cx="11582400" cy="8648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-396552" y="-75830"/>
            <a:ext cx="98650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Факультативное занятие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«Юные исследователи,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или Ступеньки  на пути к открытию»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5157192"/>
            <a:ext cx="6912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класс</a:t>
            </a:r>
          </a:p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 начальных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классов: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Розанова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Наталья Викторовна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356961"/>
            <a:ext cx="830599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на территории Беларуси образовался мел?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Виртуальная экскурсия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Могилёвский областной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краеведческий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музей им. 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Е.Р. Романова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645024"/>
            <a:ext cx="302433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872"/>
            <a:ext cx="316558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3263" y="4077072"/>
            <a:ext cx="2790737" cy="2091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2060848"/>
            <a:ext cx="2629557" cy="1975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7" cstate="print"/>
          <a:srcRect l="66480" t="49007" r="12871" b="33112"/>
          <a:stretch>
            <a:fillRect/>
          </a:stretch>
        </p:blipFill>
        <p:spPr bwMode="auto">
          <a:xfrm>
            <a:off x="539552" y="5373216"/>
            <a:ext cx="21602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741863">
            <a:off x="-305143" y="2866739"/>
            <a:ext cx="4016560" cy="2898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88640"/>
            <a:ext cx="446449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708920"/>
            <a:ext cx="2483768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250" b="7666"/>
          <a:stretch>
            <a:fillRect/>
          </a:stretch>
        </p:blipFill>
        <p:spPr bwMode="auto">
          <a:xfrm>
            <a:off x="3419872" y="3645024"/>
            <a:ext cx="309634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27584" y="404664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Меловые карьеры под Волковыском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855" y="1256442"/>
            <a:ext cx="5311684" cy="397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8333">
            <a:off x="4122099" y="2949858"/>
            <a:ext cx="4907650" cy="375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Использование мела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9"/>
          <p:cNvGrpSpPr/>
          <p:nvPr/>
        </p:nvGrpSpPr>
        <p:grpSpPr>
          <a:xfrm>
            <a:off x="2928926" y="1428736"/>
            <a:ext cx="3114000" cy="3114000"/>
            <a:chOff x="2928926" y="1428736"/>
            <a:chExt cx="3114000" cy="3114000"/>
          </a:xfrm>
        </p:grpSpPr>
        <p:sp>
          <p:nvSpPr>
            <p:cNvPr id="74755" name="AutoShape 3"/>
            <p:cNvSpPr>
              <a:spLocks noChangeArrowheads="1"/>
            </p:cNvSpPr>
            <p:nvPr/>
          </p:nvSpPr>
          <p:spPr bwMode="gray">
            <a:xfrm>
              <a:off x="2928926" y="1428736"/>
              <a:ext cx="3114000" cy="3114000"/>
            </a:xfrm>
            <a:custGeom>
              <a:avLst/>
              <a:gdLst>
                <a:gd name="G0" fmla="+- 1914 0 0"/>
                <a:gd name="G1" fmla="+- 21600 0 1914"/>
                <a:gd name="G2" fmla="+- 21600 0 1914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914" y="10800"/>
                  </a:moveTo>
                  <a:cubicBezTo>
                    <a:pt x="1914" y="15708"/>
                    <a:pt x="5892" y="19686"/>
                    <a:pt x="10800" y="19686"/>
                  </a:cubicBezTo>
                  <a:cubicBezTo>
                    <a:pt x="15708" y="19686"/>
                    <a:pt x="19686" y="15708"/>
                    <a:pt x="19686" y="10800"/>
                  </a:cubicBezTo>
                  <a:cubicBezTo>
                    <a:pt x="19686" y="5892"/>
                    <a:pt x="15708" y="1914"/>
                    <a:pt x="10800" y="1914"/>
                  </a:cubicBezTo>
                  <a:cubicBezTo>
                    <a:pt x="5892" y="1914"/>
                    <a:pt x="1914" y="5892"/>
                    <a:pt x="1914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60784"/>
                    <a:invGamma/>
                    <a:alpha val="12000"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60784"/>
                    <a:invGamma/>
                    <a:alpha val="12000"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756" name="Oval 4"/>
            <p:cNvSpPr>
              <a:spLocks noChangeArrowheads="1"/>
            </p:cNvSpPr>
            <p:nvPr/>
          </p:nvSpPr>
          <p:spPr bwMode="gray">
            <a:xfrm>
              <a:off x="3143240" y="1643050"/>
              <a:ext cx="2700000" cy="270000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5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4762" name="Text Box 10"/>
            <p:cNvSpPr txBox="1">
              <a:spLocks noChangeArrowheads="1"/>
            </p:cNvSpPr>
            <p:nvPr/>
          </p:nvSpPr>
          <p:spPr bwMode="gray">
            <a:xfrm>
              <a:off x="3200400" y="2138346"/>
              <a:ext cx="184731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/>
              <a:endPara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86116" y="2143116"/>
              <a:ext cx="23574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Чистый мел- это порошок белого цвета, который называют «белый писчий мел» за его свойство пачкать</a:t>
              </a:r>
              <a:endPara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1"/>
          <p:cNvGrpSpPr/>
          <p:nvPr/>
        </p:nvGrpSpPr>
        <p:grpSpPr>
          <a:xfrm>
            <a:off x="0" y="1571612"/>
            <a:ext cx="4025786" cy="3355995"/>
            <a:chOff x="0" y="1571612"/>
            <a:chExt cx="4025786" cy="3355995"/>
          </a:xfrm>
        </p:grpSpPr>
        <p:sp>
          <p:nvSpPr>
            <p:cNvPr id="15" name="AutoShape 5"/>
            <p:cNvSpPr>
              <a:spLocks noChangeArrowheads="1"/>
            </p:cNvSpPr>
            <p:nvPr/>
          </p:nvSpPr>
          <p:spPr bwMode="gray">
            <a:xfrm>
              <a:off x="142844" y="2285992"/>
              <a:ext cx="3240000" cy="50006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5882"/>
                    <a:invGamma/>
                  </a:schemeClr>
                </a:gs>
              </a:gsLst>
              <a:lin ang="0" scaled="1"/>
            </a:gra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Резиновая промышленность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AutoShape 5"/>
            <p:cNvSpPr>
              <a:spLocks noChangeArrowheads="1"/>
            </p:cNvSpPr>
            <p:nvPr/>
          </p:nvSpPr>
          <p:spPr bwMode="gray">
            <a:xfrm>
              <a:off x="214282" y="3714752"/>
              <a:ext cx="3240000" cy="50006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5882"/>
                    <a:invGamma/>
                  </a:schemeClr>
                </a:gs>
              </a:gsLst>
              <a:lin ang="0" scaled="1"/>
            </a:gra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Бумажная промышленность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6"/>
            <p:cNvSpPr>
              <a:spLocks noChangeArrowheads="1"/>
            </p:cNvSpPr>
            <p:nvPr/>
          </p:nvSpPr>
          <p:spPr bwMode="gray">
            <a:xfrm>
              <a:off x="428596" y="1571612"/>
              <a:ext cx="3240000" cy="4984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5882"/>
                    <a:invGamma/>
                  </a:schemeClr>
                </a:gs>
              </a:gsLst>
              <a:lin ang="0" scaled="1"/>
            </a:gra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Сахарная промышленность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AutoShape 6"/>
            <p:cNvSpPr>
              <a:spLocks noChangeArrowheads="1"/>
            </p:cNvSpPr>
            <p:nvPr/>
          </p:nvSpPr>
          <p:spPr bwMode="gray">
            <a:xfrm>
              <a:off x="0" y="3000372"/>
              <a:ext cx="3240000" cy="4984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5882"/>
                    <a:invGamma/>
                  </a:schemeClr>
                </a:gs>
              </a:gsLst>
              <a:lin ang="0" scaled="1"/>
            </a:gra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Лакокрасочная промышленность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785786" y="4429132"/>
              <a:ext cx="3240000" cy="4984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5882"/>
                    <a:invGamma/>
                  </a:schemeClr>
                </a:gs>
              </a:gsLst>
              <a:lin ang="0" scaled="1"/>
            </a:gra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Стекольная    промышленность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AutoShape 9"/>
          <p:cNvSpPr>
            <a:spLocks noChangeArrowheads="1"/>
          </p:cNvSpPr>
          <p:nvPr/>
        </p:nvSpPr>
        <p:spPr bwMode="gray">
          <a:xfrm>
            <a:off x="827584" y="5357826"/>
            <a:ext cx="4824536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Изготовление школьных мелков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22"/>
          <p:cNvGrpSpPr/>
          <p:nvPr/>
        </p:nvGrpSpPr>
        <p:grpSpPr>
          <a:xfrm>
            <a:off x="5357818" y="1268761"/>
            <a:ext cx="3606670" cy="3312368"/>
            <a:chOff x="5357818" y="1268761"/>
            <a:chExt cx="3606670" cy="3312368"/>
          </a:xfrm>
        </p:grpSpPr>
        <p:sp>
          <p:nvSpPr>
            <p:cNvPr id="74757" name="AutoShape 5"/>
            <p:cNvSpPr>
              <a:spLocks noChangeArrowheads="1"/>
            </p:cNvSpPr>
            <p:nvPr/>
          </p:nvSpPr>
          <p:spPr bwMode="gray">
            <a:xfrm>
              <a:off x="5357818" y="1268761"/>
              <a:ext cx="3240000" cy="57606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5882"/>
                    <a:invGamma/>
                  </a:schemeClr>
                </a:gs>
              </a:gsLst>
              <a:lin ang="0" scaled="1"/>
            </a:gra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В парфюмерии как составная </a:t>
              </a:r>
            </a:p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часть зубных порошков. 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758" name="AutoShape 6"/>
            <p:cNvSpPr>
              <a:spLocks noChangeArrowheads="1"/>
            </p:cNvSpPr>
            <p:nvPr/>
          </p:nvSpPr>
          <p:spPr bwMode="gray">
            <a:xfrm>
              <a:off x="5643570" y="2060849"/>
              <a:ext cx="3240000" cy="43204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5882"/>
                    <a:invGamma/>
                  </a:schemeClr>
                </a:gs>
              </a:gsLst>
              <a:lin ang="0" scaled="1"/>
            </a:gra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Получение соды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759" name="AutoShape 7"/>
            <p:cNvSpPr>
              <a:spLocks noChangeArrowheads="1"/>
            </p:cNvSpPr>
            <p:nvPr/>
          </p:nvSpPr>
          <p:spPr bwMode="gray">
            <a:xfrm>
              <a:off x="5715008" y="2708920"/>
              <a:ext cx="3240000" cy="50405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5882"/>
                    <a:invGamma/>
                  </a:schemeClr>
                </a:gs>
              </a:gsLst>
              <a:lin ang="0" scaled="1"/>
            </a:gra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Производство спичек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760" name="AutoShape 8"/>
            <p:cNvSpPr>
              <a:spLocks noChangeArrowheads="1"/>
            </p:cNvSpPr>
            <p:nvPr/>
          </p:nvSpPr>
          <p:spPr bwMode="gray">
            <a:xfrm>
              <a:off x="5652120" y="3356992"/>
              <a:ext cx="3312368" cy="50405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5882"/>
                    <a:invGamma/>
                  </a:schemeClr>
                </a:gs>
              </a:gsLst>
              <a:lin ang="0" scaled="1"/>
            </a:gra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Известкование почв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761" name="AutoShape 9"/>
            <p:cNvSpPr>
              <a:spLocks noChangeArrowheads="1"/>
            </p:cNvSpPr>
            <p:nvPr/>
          </p:nvSpPr>
          <p:spPr bwMode="gray">
            <a:xfrm>
              <a:off x="5436096" y="4005065"/>
              <a:ext cx="3096344" cy="57606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5882"/>
                    <a:invGamma/>
                  </a:schemeClr>
                </a:gs>
              </a:gsLst>
              <a:lin ang="0" scaled="1"/>
            </a:gradFill>
            <a:ln w="38100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Изготовление </a:t>
              </a:r>
            </a:p>
            <a:p>
              <a:pPr algn="ctr" eaLnBrk="0" hangingPunct="0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художественных красок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Рисунок 21"/>
          <p:cNvPicPr/>
          <p:nvPr/>
        </p:nvPicPr>
        <p:blipFill>
          <a:blip r:embed="rId2" cstate="print"/>
          <a:srcRect l="19860" t="23476" r="18144" b="16479"/>
          <a:stretch>
            <a:fillRect/>
          </a:stretch>
        </p:blipFill>
        <p:spPr bwMode="auto">
          <a:xfrm>
            <a:off x="5462709" y="4581128"/>
            <a:ext cx="3681291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9144000" cy="544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794352"/>
          </a:xfrm>
        </p:spPr>
        <p:txBody>
          <a:bodyPr>
            <a:normAutofit fontScale="90000"/>
          </a:bodyPr>
          <a:lstStyle/>
          <a:p>
            <a:r>
              <a:rPr lang="be-BY" b="1" dirty="0" smtClean="0"/>
              <a:t/>
            </a:r>
            <a:br>
              <a:rPr lang="be-BY" b="1" dirty="0" smtClean="0"/>
            </a:br>
            <a:r>
              <a:rPr lang="be-BY" b="1" dirty="0" smtClean="0"/>
              <a:t/>
            </a:r>
            <a:br>
              <a:rPr lang="be-BY" b="1" dirty="0" smtClean="0"/>
            </a:br>
            <a:r>
              <a:rPr lang="be-BY" b="1" dirty="0" smtClean="0"/>
              <a:t/>
            </a:r>
            <a:br>
              <a:rPr lang="be-BY" b="1" dirty="0" smtClean="0"/>
            </a:br>
            <a:r>
              <a:rPr lang="be-BY" b="1" dirty="0" smtClean="0"/>
              <a:t/>
            </a:r>
            <a:br>
              <a:rPr lang="be-BY" b="1" dirty="0" smtClean="0"/>
            </a:br>
            <a:r>
              <a:rPr lang="be-BY" b="1" dirty="0" smtClean="0"/>
              <a:t/>
            </a:r>
            <a:br>
              <a:rPr lang="be-BY" b="1" dirty="0" smtClean="0"/>
            </a:br>
            <a:r>
              <a:rPr lang="be-BY" b="1" dirty="0" smtClean="0"/>
              <a:t>Физкультминутка </a:t>
            </a:r>
            <a:r>
              <a:rPr lang="be-BY" b="1" smtClean="0"/>
              <a:t>“Разноцветные </a:t>
            </a:r>
            <a:r>
              <a:rPr lang="be-BY" b="1" dirty="0" smtClean="0"/>
              <a:t>мелки”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Detsko-yunosheskij_kollektiv_Zernyshko_gruppa_Raznocvetnye_melki_-_Raznocvetnye_melki_(xMusic.me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8242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7541" y="1844824"/>
            <a:ext cx="8070923" cy="4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Detsko-yunosheskij_kollektiv_Zernyshko_gruppa_Raznocvetnye_melki_-_Raznocvetnye_melki_(xMusic.me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Detsko-yunosheskij_kollektiv_Zernyshko_gruppa_Raznocvetnye_melki_-_Raznocvetnye_melki_(xMusic.me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60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6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11561" y="332656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Внешнее исследование мела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51520" y="1628800"/>
          <a:ext cx="8604448" cy="3816424"/>
        </p:xfrm>
        <a:graphic>
          <a:graphicData uri="http://schemas.openxmlformats.org/drawingml/2006/table">
            <a:tbl>
              <a:tblPr/>
              <a:tblGrid>
                <a:gridCol w="1626313"/>
                <a:gridCol w="1041955"/>
                <a:gridCol w="1672027"/>
                <a:gridCol w="1446766"/>
                <a:gridCol w="1122748"/>
                <a:gridCol w="1694639"/>
              </a:tblGrid>
              <a:tr h="93675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Мел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Цвет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Сыпучесть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Маркость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Шероховатость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Твёрдость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прессован -</a:t>
                      </a: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ный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мел)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901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Круглый</a:t>
                      </a:r>
                      <a:endParaRPr lang="ru-RU" sz="24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22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белый</a:t>
                      </a:r>
                      <a:endParaRPr lang="ru-RU" sz="22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средняя</a:t>
                      </a:r>
                      <a:endParaRPr lang="ru-RU" sz="24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средняя</a:t>
                      </a:r>
                      <a:endParaRPr lang="ru-RU" sz="24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есть</a:t>
                      </a:r>
                      <a:endParaRPr lang="ru-RU" sz="24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твёрдый</a:t>
                      </a:r>
                      <a:endParaRPr lang="ru-RU" sz="24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065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Прямо-  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угольный</a:t>
                      </a:r>
                      <a:endParaRPr lang="ru-RU" sz="24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2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белый</a:t>
                      </a:r>
                      <a:endParaRPr lang="ru-RU" sz="22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средняя</a:t>
                      </a:r>
                      <a:endParaRPr lang="ru-RU" sz="24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средняя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есть</a:t>
                      </a:r>
                      <a:endParaRPr lang="ru-RU" sz="24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твёрдый</a:t>
                      </a:r>
                      <a:endParaRPr lang="ru-RU" sz="24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27584" y="260648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Качественный анализ мела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467544" y="980728"/>
          <a:ext cx="8208911" cy="5544617"/>
        </p:xfrm>
        <a:graphic>
          <a:graphicData uri="http://schemas.openxmlformats.org/drawingml/2006/table">
            <a:tbl>
              <a:tblPr/>
              <a:tblGrid>
                <a:gridCol w="4032010"/>
                <a:gridCol w="4176901"/>
              </a:tblGrid>
              <a:tr h="36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Опыт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8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Насыпать измельчённого мела в ёмкость. Добавить воды. Размешать. Дать отстояться.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Цвет воды изменился. Она стала мутной, но мел не растворился. Значит, мел не растворяется в воде.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8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 помощью пипетки накапать воды в ёмкость. В воду положить кусочек мела.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Мел впитал воду. Значит, мел впитывает воду.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8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Один кусочек мела положить в тёплое место,(К1) а на второй (К2)положить влажную ветошь. 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К1 не изменил своей структуры. А К2 – изменил структуру, стал мягким.    Значит, прочность мела зависит от влажности.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8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измельчённый мел добавить немного воды.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Образовать однородную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массу.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Растереть пальчиками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Вывод. Мел обладает свойствами вязкости и эластичности.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254888"/>
            <a:ext cx="802655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Эксперимент 1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(демонстрационный)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Мел – это известняк. При соприкосновении с уксусной кислотой он превращается в другие вещества,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одно из которых углекислый газ, бурно выделяющийся в виде пузырьков.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Вывод. Мел – это известняк.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Изображение 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4203086"/>
            <a:ext cx="3191929" cy="2393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925" y="0"/>
            <a:ext cx="925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4" name="Содержимое 13"/>
          <p:cNvGraphicFramePr>
            <a:graphicFrameLocks noGrp="1"/>
          </p:cNvGraphicFramePr>
          <p:nvPr>
            <p:ph idx="1"/>
          </p:nvPr>
        </p:nvGraphicFramePr>
        <p:xfrm>
          <a:off x="395537" y="4797152"/>
          <a:ext cx="8496942" cy="1813933"/>
        </p:xfrm>
        <a:graphic>
          <a:graphicData uri="http://schemas.openxmlformats.org/drawingml/2006/table">
            <a:tbl>
              <a:tblPr/>
              <a:tblGrid>
                <a:gridCol w="2832018"/>
                <a:gridCol w="2832018"/>
                <a:gridCol w="2832906"/>
              </a:tblGrid>
              <a:tr h="552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Мел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Крахмал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Гипс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Круглый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4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Прямоугольный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2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3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 descr="мел1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9"/>
            <a:ext cx="3312368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мел11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" t="5338" r="2034" b="32866"/>
          <a:stretch>
            <a:fillRect/>
          </a:stretch>
        </p:blipFill>
        <p:spPr bwMode="auto">
          <a:xfrm>
            <a:off x="7528148" y="908720"/>
            <a:ext cx="1615852" cy="855737"/>
          </a:xfrm>
          <a:prstGeom prst="rect">
            <a:avLst/>
          </a:prstGeom>
          <a:noFill/>
          <a:ln>
            <a:noFill/>
          </a:ln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-94564"/>
            <a:ext cx="3308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Эксперимент 2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988841"/>
            <a:ext cx="8964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производства хорошего школьного мела природный белый мел специально готовят. Если высушенный мел становится излишне рассыпчатым, то в него добавляют крахмал, гипс, клей.</a:t>
            </a:r>
          </a:p>
          <a:p>
            <a:endParaRPr lang="ru-RU" dirty="0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336819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Для обнаружения крахмала проведём следующий эксперимент.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качестве реактива на крахмал можно     использовать и раствор йода.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6381328"/>
            <a:ext cx="643876" cy="23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5517232"/>
            <a:ext cx="555930" cy="36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188640"/>
            <a:ext cx="31683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475114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Интеграционная игра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«Пожелания всем»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348880"/>
            <a:ext cx="5244075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-94565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764704"/>
            <a:ext cx="64624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 время работы чаще мыть руки со смягчающим туалетным мылом («Глицериновое»,  «Ланолиновое»,         «Вазелиновое», «Молочное»);</a:t>
            </a:r>
          </a:p>
          <a:p>
            <a:pPr lvl="0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после каждой учебной смены смазывать руки увлажняющим кремом для рук;</a:t>
            </a:r>
          </a:p>
          <a:p>
            <a:pPr lvl="0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стирать мел с доски только влажной тряпкой;</a:t>
            </a:r>
          </a:p>
          <a:p>
            <a:pPr lvl="0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промывать тряпку как можно чаще;</a:t>
            </a:r>
          </a:p>
          <a:p>
            <a:pPr lvl="0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использовать мел только хорошего качества.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188640"/>
            <a:ext cx="4392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Рекомендации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188640"/>
            <a:ext cx="842493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dirty="0" smtClean="0"/>
              <a:t>.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Изучив свойства мела , человек понял  его ценность и стал применять в различных отраслях своей деятельности.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348880"/>
            <a:ext cx="6390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Выдвинутая нами гипотеза в начале исследования: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3356992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«Мел –полезное ископаемое, которое активно используется человеком»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509120"/>
            <a:ext cx="4860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подтвердилась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085184"/>
            <a:ext cx="2376001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861048"/>
            <a:ext cx="327585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72008" y="-72008"/>
            <a:ext cx="9288016" cy="693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18864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348880"/>
            <a:ext cx="6390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3356992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509120"/>
            <a:ext cx="4860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5426" y="4443559"/>
            <a:ext cx="3338439" cy="22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861048"/>
            <a:ext cx="327585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5" y="646363"/>
            <a:ext cx="83635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Ресурс полезных ископаемых не безграничен. Только рациональное, экономное и правильная добыча мела  сохранит запасы известняка на последующие годы.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49593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714" y="571480"/>
            <a:ext cx="8572560" cy="5572164"/>
          </a:xfrm>
          <a:prstGeom prst="rect">
            <a:avLst/>
          </a:prstGeom>
        </p:spPr>
      </p:pic>
      <p:pic>
        <p:nvPicPr>
          <p:cNvPr id="5" name="Рисунок 4" descr="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3087" y="0"/>
            <a:ext cx="5477826" cy="6858000"/>
          </a:xfrm>
          <a:prstGeom prst="rect">
            <a:avLst/>
          </a:prstGeom>
        </p:spPr>
      </p:pic>
      <p:pic>
        <p:nvPicPr>
          <p:cNvPr id="6" name="Рисунок 5" descr="3d_art_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  <p:pic>
        <p:nvPicPr>
          <p:cNvPr id="7" name="Рисунок 6" descr="3d_art_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785794"/>
            <a:ext cx="8718531" cy="5214973"/>
          </a:xfrm>
          <a:prstGeom prst="rect">
            <a:avLst/>
          </a:prstGeom>
        </p:spPr>
      </p:pic>
      <p:pic>
        <p:nvPicPr>
          <p:cNvPr id="8" name="Рисунок 7" descr="3d_art_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1" y="142852"/>
            <a:ext cx="8677359" cy="6572296"/>
          </a:xfrm>
          <a:prstGeom prst="rect">
            <a:avLst/>
          </a:prstGeom>
        </p:spPr>
      </p:pic>
      <p:pic>
        <p:nvPicPr>
          <p:cNvPr id="10" name="Рисунок 9" descr="3d_art_foto_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65868" y="0"/>
            <a:ext cx="4012264" cy="6858000"/>
          </a:xfrm>
          <a:prstGeom prst="rect">
            <a:avLst/>
          </a:prstGeom>
        </p:spPr>
      </p:pic>
      <p:pic>
        <p:nvPicPr>
          <p:cNvPr id="11" name="Рисунок 10" descr="3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35969" y="0"/>
            <a:ext cx="5143500" cy="6858000"/>
          </a:xfrm>
          <a:prstGeom prst="rect">
            <a:avLst/>
          </a:prstGeom>
        </p:spPr>
      </p:pic>
      <p:pic>
        <p:nvPicPr>
          <p:cNvPr id="12" name="Рисунок 11" descr="Без_названия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4282" y="428604"/>
            <a:ext cx="8679717" cy="5786478"/>
          </a:xfrm>
          <a:prstGeom prst="rect">
            <a:avLst/>
          </a:prstGeom>
        </p:spPr>
      </p:pic>
      <p:pic>
        <p:nvPicPr>
          <p:cNvPr id="13" name="Рисунок 12" descr="Sy1hZ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4281" y="357166"/>
            <a:ext cx="8679717" cy="5786478"/>
          </a:xfrm>
          <a:prstGeom prst="rect">
            <a:avLst/>
          </a:prstGeom>
        </p:spPr>
      </p:pic>
      <p:pic>
        <p:nvPicPr>
          <p:cNvPr id="15" name="Рисунок 14" descr="1348761152_13770306595152_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7224" y="0"/>
            <a:ext cx="7648327" cy="6858000"/>
          </a:xfrm>
          <a:prstGeom prst="rect">
            <a:avLst/>
          </a:prstGeom>
        </p:spPr>
      </p:pic>
      <p:pic>
        <p:nvPicPr>
          <p:cNvPr id="16" name="Рисунок 15" descr="ГЛОБУС_вид_спереди_а_вид_сбоку_следующее_фото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85727"/>
            <a:ext cx="9108347" cy="60722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23528" y="738772"/>
            <a:ext cx="882047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Рефлексия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плюс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минус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интересно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3145532" cy="37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73853" y="980728"/>
            <a:ext cx="6596294" cy="92333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Спасибо за работу!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48880"/>
            <a:ext cx="4321869" cy="432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7" y="0"/>
            <a:ext cx="911770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255443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такое клад?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Воспользуемся толковым словарём.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2325601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толковом словаре С.И. Ожегова даётся следующее толкование: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Зарытые, спрятанные где-нибудь ценности. Нечто очень ценное, содержащее в себе много достоинств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2193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541461"/>
            <a:ext cx="671138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может быть цветной и белый,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 дети любят рисовать.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Нам без него ремонт не сделать,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потолок не побелить,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 целой уйме дел полезных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Его мы можем применить.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Выводит им слова учитель,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Детишкам в школе на доске.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 он, загадки этой житель,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Живущий в маленьком куске?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653136"/>
            <a:ext cx="2841727" cy="173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7736" y="764704"/>
            <a:ext cx="237626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427984" y="6021288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Мел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1098" cy="7019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95536" y="-80527"/>
            <a:ext cx="98650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исследования: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«Мел - клад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который никто не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зарывал»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51520" y="1149498"/>
            <a:ext cx="82809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Гипотеза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предположим, мел –полезное ископаемое, которое активно используется человеком.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51520" y="2060848"/>
            <a:ext cx="88924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исследование свойств мела, определение сферы его применения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51520" y="3059647"/>
            <a:ext cx="8892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9512" y="3572144"/>
            <a:ext cx="8964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узнать, что такое мел;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79512" y="3998988"/>
            <a:ext cx="8964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выяснить, как образовался мел;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79512" y="4415532"/>
            <a:ext cx="8964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разобраться, как на территории Беларуси образовался мел;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179512" y="4790106"/>
            <a:ext cx="8964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получить информацию, в каких сферах деятельности человек использует мел;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179512" y="5504881"/>
            <a:ext cx="8964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опытно- экспериментальным  путём изучить свойства мела;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179512" y="5895661"/>
            <a:ext cx="101531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прочитать литературу, провести наблюдение, опыты, эксперименты, совершить виртуальную экскурсию по теме исследования.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2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123575"/>
            <a:ext cx="65882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такое мел?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51520" y="993124"/>
            <a:ext cx="634413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Вывод.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Мел, тонкозернистый, мягкий белый известняк(карбонатная порода), состоящий из мелких обломков известковых водорослей,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раковин одноклеточных организмов(фораминиферы),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многоклеточных организмов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нерастворимых в кислоте минералов(кристаллического  кальцита).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88640"/>
            <a:ext cx="258422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933056"/>
            <a:ext cx="302433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282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260648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Увидеть строение мела можно под микроскопом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636044" cy="2933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4871" t="19585" r="3380" b="28111"/>
          <a:stretch>
            <a:fillRect/>
          </a:stretch>
        </p:blipFill>
        <p:spPr bwMode="auto">
          <a:xfrm>
            <a:off x="6156176" y="908720"/>
            <a:ext cx="273630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 cstate="print"/>
          <a:srcRect t="49777"/>
          <a:stretch>
            <a:fillRect/>
          </a:stretch>
        </p:blipFill>
        <p:spPr bwMode="auto">
          <a:xfrm>
            <a:off x="7109658" y="3140968"/>
            <a:ext cx="203434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4869160"/>
            <a:ext cx="2952328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4509120"/>
            <a:ext cx="216024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9" cstate="print"/>
          <a:srcRect l="68903" t="62914" r="13222" b="16998"/>
          <a:stretch>
            <a:fillRect/>
          </a:stretch>
        </p:blipFill>
        <p:spPr bwMode="auto">
          <a:xfrm>
            <a:off x="5292080" y="2852936"/>
            <a:ext cx="1296144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3" descr="фораминифера 01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4869160"/>
            <a:ext cx="1428148" cy="165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5224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образовался мел?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744449"/>
            <a:ext cx="893379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водах океанов существуют различные виды мельчайших растений и животных.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Одним из них является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одноклеточный организм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 названием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фораминифера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панцирем из извести.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Отмирая, они опускаются на океанское дно. Со временем образуется толстый слой из этих панцирей.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Конечно, на это уходят миллионы лет. Постепенно этот слой цементируется и превращается в мягкий известняк,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который мы называем мелом.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3580560"/>
            <a:ext cx="8655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33140" t="42384" r="50742" b="41722"/>
          <a:stretch>
            <a:fillRect/>
          </a:stretch>
        </p:blipFill>
        <p:spPr bwMode="auto">
          <a:xfrm>
            <a:off x="6228184" y="4149080"/>
            <a:ext cx="29158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раковины фораминифе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5085184"/>
            <a:ext cx="5004048" cy="154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260648"/>
            <a:ext cx="381642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Различные изменения на Земле превращали морское дно в сушу. Такое случилось в районе пролива Ла-Манш.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Слои мела, находившиеся на морском дне, были подняты над поверхностью моря.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Наиболее рыхлые участки были размыты водой, оставив высокие меловые скалы.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различных районах мира мел залегает вдали от моря, там, где когда-то было море. Пример 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этому — штаты Канзас, Арканзас и Техас в США. Но самый лучший природный мел получают в Англии.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88640"/>
            <a:ext cx="3240000" cy="216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060848"/>
            <a:ext cx="3888432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725144"/>
            <a:ext cx="331236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5445224"/>
            <a:ext cx="4413667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E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760</TotalTime>
  <Words>873</Words>
  <Application>Microsoft Office PowerPoint</Application>
  <PresentationFormat>Экран (4:3)</PresentationFormat>
  <Paragraphs>157</Paragraphs>
  <Slides>25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Использование мела</vt:lpstr>
      <vt:lpstr>     Физкультминутка “Разноцветные мелки”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саша</cp:lastModifiedBy>
  <cp:revision>70</cp:revision>
  <dcterms:created xsi:type="dcterms:W3CDTF">2016-03-07T18:20:42Z</dcterms:created>
  <dcterms:modified xsi:type="dcterms:W3CDTF">2018-03-29T18:10:21Z</dcterms:modified>
</cp:coreProperties>
</file>