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  <p:sldMasterId id="2147483725" r:id="rId5"/>
  </p:sldMasterIdLst>
  <p:notesMasterIdLst>
    <p:notesMasterId r:id="rId34"/>
  </p:notesMasterIdLst>
  <p:sldIdLst>
    <p:sldId id="320" r:id="rId6"/>
    <p:sldId id="293" r:id="rId7"/>
    <p:sldId id="282" r:id="rId8"/>
    <p:sldId id="266" r:id="rId9"/>
    <p:sldId id="268" r:id="rId10"/>
    <p:sldId id="304" r:id="rId11"/>
    <p:sldId id="295" r:id="rId12"/>
    <p:sldId id="294" r:id="rId13"/>
    <p:sldId id="259" r:id="rId14"/>
    <p:sldId id="313" r:id="rId15"/>
    <p:sldId id="297" r:id="rId16"/>
    <p:sldId id="301" r:id="rId17"/>
    <p:sldId id="321" r:id="rId18"/>
    <p:sldId id="299" r:id="rId19"/>
    <p:sldId id="298" r:id="rId20"/>
    <p:sldId id="260" r:id="rId21"/>
    <p:sldId id="314" r:id="rId22"/>
    <p:sldId id="307" r:id="rId23"/>
    <p:sldId id="308" r:id="rId24"/>
    <p:sldId id="315" r:id="rId25"/>
    <p:sldId id="318" r:id="rId26"/>
    <p:sldId id="316" r:id="rId27"/>
    <p:sldId id="317" r:id="rId28"/>
    <p:sldId id="310" r:id="rId29"/>
    <p:sldId id="303" r:id="rId30"/>
    <p:sldId id="311" r:id="rId31"/>
    <p:sldId id="312" r:id="rId32"/>
    <p:sldId id="31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97"/>
    <a:srgbClr val="FFCC66"/>
    <a:srgbClr val="CC6600"/>
    <a:srgbClr val="FF6600"/>
    <a:srgbClr val="000000"/>
    <a:srgbClr val="FF9933"/>
    <a:srgbClr val="FFFF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FBFB6-A4FE-4085-BED5-350B8F60D899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C5287-D0A7-4A7F-9E39-E5DFB444E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93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C5287-D0A7-4A7F-9E39-E5DFB444EF9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111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4103F8-A1BF-42CC-8090-AE20ADBBF4CF}" type="slidenum">
              <a:rPr lang="ru-RU">
                <a:solidFill>
                  <a:prstClr val="white"/>
                </a:solidFill>
              </a:rPr>
              <a:pPr/>
              <a:t>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3884759" y="8686216"/>
            <a:ext cx="2965231" cy="449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796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CADBCE63-CEA4-464A-A57E-A8CF97B83023}" type="slidenum">
              <a:rPr lang="ru-RU" sz="1200" b="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9</a:t>
            </a:fld>
            <a:endParaRPr lang="ru-RU" sz="1200" b="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884759" y="8686216"/>
            <a:ext cx="2970038" cy="454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796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619CA865-C24E-42A1-9EF4-C0C04384B1B0}" type="slidenum">
              <a:rPr lang="ru-RU" sz="120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9</a:t>
            </a:fld>
            <a:endParaRPr lang="ru-RU" sz="120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37891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85640" y="4343839"/>
            <a:ext cx="5488322" cy="4115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defTabSz="449263" fontAlgn="base">
              <a:spcBef>
                <a:spcPts val="450"/>
              </a:spcBef>
              <a:spcAft>
                <a:spcPct val="0"/>
              </a:spcAft>
              <a:buSzPct val="100000"/>
            </a:pPr>
            <a:r>
              <a:rPr lang="ru-RU" sz="1200">
                <a:solidFill>
                  <a:srgbClr val="000000"/>
                </a:solidFill>
              </a:rPr>
              <a:t>Для эффективного формирования регулятивных УУД необходимо систематически и многократно повторять их, постепенно усложняя: вначале под непосредственным руководством учителя, потом в коллективной деятельности с одноклассниками, а затем самостоятельно.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884758" y="8686216"/>
            <a:ext cx="2973242" cy="45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53F0BF4C-7547-4997-B8AC-33B2CCC0F774}" type="slidenum">
              <a:rPr lang="ru-RU" sz="1200">
                <a:solidFill>
                  <a:srgbClr val="402000"/>
                </a:solidFill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9</a:t>
            </a:fld>
            <a:endParaRPr lang="ru-RU" sz="1200">
              <a:solidFill>
                <a:srgbClr val="402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4DE6928-BDAD-435C-8741-CBB69D4A51B2}" type="slidenum">
              <a:rPr lang="ru-RU">
                <a:solidFill>
                  <a:prstClr val="white"/>
                </a:solidFill>
              </a:rPr>
              <a:pPr/>
              <a:t>13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3884759" y="8686216"/>
            <a:ext cx="2965231" cy="449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796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E082C4AA-F073-4FBD-84FD-449AA90DB6E9}" type="slidenum">
              <a:rPr lang="ru-RU" sz="1200" b="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13</a:t>
            </a:fld>
            <a:endParaRPr lang="ru-RU" sz="1200" b="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884759" y="8686216"/>
            <a:ext cx="2970038" cy="454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796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3815A9A7-FFD0-4527-A3F2-5BC794DFC5B9}" type="slidenum">
              <a:rPr lang="ru-RU" sz="120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13</a:t>
            </a:fld>
            <a:endParaRPr lang="ru-RU" sz="120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41987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685640" y="4343839"/>
            <a:ext cx="5488322" cy="4115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b="1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AF09A9-D125-48A2-ADA0-38CFF397642C}" type="slidenum">
              <a:rPr lang="ru-RU">
                <a:solidFill>
                  <a:prstClr val="white"/>
                </a:solidFill>
              </a:rPr>
              <a:pPr/>
              <a:t>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3884759" y="8686216"/>
            <a:ext cx="2965231" cy="449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796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A498DCD0-26E5-4D9F-8C59-34E57ACE3618}" type="slidenum">
              <a:rPr lang="ru-RU" sz="1200" b="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16</a:t>
            </a:fld>
            <a:endParaRPr lang="ru-RU" sz="1200" b="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884759" y="8686216"/>
            <a:ext cx="2970038" cy="454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796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6F148796-306D-4491-8FC3-121D5C01F6C5}" type="slidenum">
              <a:rPr lang="ru-RU" sz="120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16</a:t>
            </a:fld>
            <a:endParaRPr lang="ru-RU" sz="120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3891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685640" y="4343839"/>
            <a:ext cx="5488322" cy="4115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defTabSz="449263" fontAlgn="base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charset="2"/>
              <a:buChar char=""/>
            </a:pPr>
            <a:r>
              <a:rPr lang="ru-RU" sz="1200">
                <a:solidFill>
                  <a:srgbClr val="000000"/>
                </a:solidFill>
              </a:rPr>
              <a:t>ориентир на странице</a:t>
            </a:r>
          </a:p>
          <a:p>
            <a:pPr defTabSz="449263" fontAlgn="base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charset="2"/>
              <a:buChar char=""/>
            </a:pPr>
            <a:r>
              <a:rPr lang="ru-RU" sz="1200">
                <a:solidFill>
                  <a:srgbClr val="000000"/>
                </a:solidFill>
              </a:rPr>
              <a:t>умение распознавать условные обозначения</a:t>
            </a:r>
          </a:p>
          <a:p>
            <a:pPr defTabSz="449263" fontAlgn="base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charset="2"/>
              <a:buChar char=""/>
            </a:pPr>
            <a:r>
              <a:rPr lang="ru-RU" sz="1200">
                <a:solidFill>
                  <a:srgbClr val="000000"/>
                </a:solidFill>
              </a:rPr>
              <a:t>находить(читать) конкретное задание </a:t>
            </a:r>
            <a:r>
              <a:rPr lang="ru-RU" sz="1000">
                <a:solidFill>
                  <a:srgbClr val="000000"/>
                </a:solidFill>
              </a:rPr>
              <a:t>(работа с частичной информацией)</a:t>
            </a:r>
          </a:p>
          <a:p>
            <a:pPr defTabSz="449263" fontAlgn="base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charset="2"/>
              <a:buChar char=""/>
            </a:pPr>
            <a:r>
              <a:rPr lang="ru-RU" sz="1200">
                <a:solidFill>
                  <a:srgbClr val="000000"/>
                </a:solidFill>
              </a:rPr>
              <a:t> определить порядок выполнения, план</a:t>
            </a:r>
          </a:p>
          <a:p>
            <a:pPr defTabSz="449263" fontAlgn="base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charset="2"/>
              <a:buChar char=""/>
            </a:pPr>
            <a:r>
              <a:rPr lang="ru-RU" sz="1200">
                <a:solidFill>
                  <a:srgbClr val="000000"/>
                </a:solidFill>
              </a:rPr>
              <a:t>подбирать  инструмент </a:t>
            </a:r>
            <a:r>
              <a:rPr lang="ru-RU" sz="1000">
                <a:solidFill>
                  <a:srgbClr val="000000"/>
                </a:solidFill>
              </a:rPr>
              <a:t>(ручка, карандаш, цв. карандаш, маркер)</a:t>
            </a:r>
          </a:p>
          <a:p>
            <a:pPr defTabSz="449263" fontAlgn="base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charset="2"/>
              <a:buChar char=""/>
            </a:pPr>
            <a:r>
              <a:rPr lang="ru-RU" sz="1200">
                <a:solidFill>
                  <a:srgbClr val="000000"/>
                </a:solidFill>
              </a:rPr>
              <a:t> выбирать цвет</a:t>
            </a:r>
          </a:p>
          <a:p>
            <a:pPr defTabSz="449263" fontAlgn="base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charset="2"/>
              <a:buChar char=""/>
            </a:pPr>
            <a:r>
              <a:rPr lang="ru-RU" sz="1200">
                <a:solidFill>
                  <a:srgbClr val="000000"/>
                </a:solidFill>
              </a:rPr>
              <a:t>умение проверить свою работу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884758" y="8686216"/>
            <a:ext cx="2973242" cy="45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0036B209-DB6D-445A-935A-1ADB09BCF509}" type="slidenum">
              <a:rPr lang="ru-RU" sz="1200">
                <a:solidFill>
                  <a:srgbClr val="402000"/>
                </a:solidFill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16</a:t>
            </a:fld>
            <a:endParaRPr lang="ru-RU" sz="1200">
              <a:solidFill>
                <a:srgbClr val="402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C5287-D0A7-4A7F-9E39-E5DFB444EF91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527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CBC6ED7-739B-4532-A786-B59561354F5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938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D643B23-3089-4FF9-BEB2-ADD8AFAE861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355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3550" y="457200"/>
            <a:ext cx="1939925" cy="5476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457200"/>
            <a:ext cx="5670550" cy="5476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232F782-0C0D-42A3-BBAF-B68B8C6B8A1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860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990600" y="457200"/>
            <a:ext cx="7762875" cy="1133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90600" y="1828800"/>
            <a:ext cx="3805238" cy="19764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48238" y="1828800"/>
            <a:ext cx="3805237" cy="19764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990600" y="3957638"/>
            <a:ext cx="3805238" cy="1976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48238" y="3957638"/>
            <a:ext cx="3805237" cy="1976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>
          <a:xfrm>
            <a:off x="6858000" y="6096000"/>
            <a:ext cx="1895475" cy="447675"/>
          </a:xfrm>
        </p:spPr>
        <p:txBody>
          <a:bodyPr/>
          <a:lstStyle>
            <a:lvl1pPr>
              <a:defRPr/>
            </a:lvl1pPr>
          </a:lstStyle>
          <a:p>
            <a:fld id="{04E325AE-5438-4AD6-8ADF-2CB177DE8BD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605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CBC6ED7-739B-4532-A786-B59561354F5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968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6362873-B68E-4608-8C75-BD91347DA63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056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0C6BB7D-6587-49C3-BE63-32A16B59517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98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805238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48238" y="1828800"/>
            <a:ext cx="3805237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0244A8A-A109-4B1D-9870-C7AA3F33330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037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ACB8334-97D7-457E-B6C4-2CE3A2FE05D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138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EE747A6-8F72-443F-A85C-B49185F1FF5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521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D9DB80B-F98E-4D78-901C-D10323F7DE8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55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6362873-B68E-4608-8C75-BD91347DA63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5258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F9C7293-54F0-4C41-AA07-EA402493177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7402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A623673-BAC0-465A-8DDA-C2739F1DA79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270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D643B23-3089-4FF9-BEB2-ADD8AFAE861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8155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3550" y="457200"/>
            <a:ext cx="1939925" cy="5476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457200"/>
            <a:ext cx="5670550" cy="5476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232F782-0C0D-42A3-BBAF-B68B8C6B8A1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884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990600" y="457200"/>
            <a:ext cx="7762875" cy="1133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90600" y="1828800"/>
            <a:ext cx="3805238" cy="19764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48238" y="1828800"/>
            <a:ext cx="3805237" cy="19764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990600" y="3957638"/>
            <a:ext cx="3805238" cy="1976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48238" y="3957638"/>
            <a:ext cx="3805237" cy="1976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>
          <a:xfrm>
            <a:off x="6858000" y="6096000"/>
            <a:ext cx="1895475" cy="447675"/>
          </a:xfrm>
        </p:spPr>
        <p:txBody>
          <a:bodyPr/>
          <a:lstStyle>
            <a:lvl1pPr>
              <a:defRPr/>
            </a:lvl1pPr>
          </a:lstStyle>
          <a:p>
            <a:fld id="{04E325AE-5438-4AD6-8ADF-2CB177DE8BD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4064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CBC6ED7-739B-4532-A786-B59561354F5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9297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6362873-B68E-4608-8C75-BD91347DA63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4871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0C6BB7D-6587-49C3-BE63-32A16B59517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6047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805238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48238" y="1828800"/>
            <a:ext cx="3805237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0244A8A-A109-4B1D-9870-C7AA3F33330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1060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ACB8334-97D7-457E-B6C4-2CE3A2FE05D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24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0C6BB7D-6587-49C3-BE63-32A16B59517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394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EE747A6-8F72-443F-A85C-B49185F1FF5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2675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D9DB80B-F98E-4D78-901C-D10323F7DE8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7451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F9C7293-54F0-4C41-AA07-EA402493177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1671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A623673-BAC0-465A-8DDA-C2739F1DA79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9352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D643B23-3089-4FF9-BEB2-ADD8AFAE861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8143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3550" y="457200"/>
            <a:ext cx="1939925" cy="5476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457200"/>
            <a:ext cx="5670550" cy="5476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232F782-0C0D-42A3-BBAF-B68B8C6B8A1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7857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990600" y="457200"/>
            <a:ext cx="7762875" cy="1133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90600" y="1828800"/>
            <a:ext cx="3805238" cy="19764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48238" y="1828800"/>
            <a:ext cx="3805237" cy="19764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990600" y="3957638"/>
            <a:ext cx="3805238" cy="1976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48238" y="3957638"/>
            <a:ext cx="3805237" cy="1976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>
          <a:xfrm>
            <a:off x="6858000" y="6096000"/>
            <a:ext cx="1895475" cy="447675"/>
          </a:xfrm>
        </p:spPr>
        <p:txBody>
          <a:bodyPr/>
          <a:lstStyle>
            <a:lvl1pPr>
              <a:defRPr/>
            </a:lvl1pPr>
          </a:lstStyle>
          <a:p>
            <a:fld id="{04E325AE-5438-4AD6-8ADF-2CB177DE8BD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8065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CBC6ED7-739B-4532-A786-B59561354F5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3471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6362873-B68E-4608-8C75-BD91347DA63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1524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0C6BB7D-6587-49C3-BE63-32A16B59517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805238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48238" y="1828800"/>
            <a:ext cx="3805237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0244A8A-A109-4B1D-9870-C7AA3F33330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1446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805238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48238" y="1828800"/>
            <a:ext cx="3805237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0244A8A-A109-4B1D-9870-C7AA3F33330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7954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ACB8334-97D7-457E-B6C4-2CE3A2FE05D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5961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EE747A6-8F72-443F-A85C-B49185F1FF5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6955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D9DB80B-F98E-4D78-901C-D10323F7DE8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1812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F9C7293-54F0-4C41-AA07-EA402493177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7544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A623673-BAC0-465A-8DDA-C2739F1DA79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9708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D643B23-3089-4FF9-BEB2-ADD8AFAE861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4069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3550" y="457200"/>
            <a:ext cx="1939925" cy="5476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457200"/>
            <a:ext cx="5670550" cy="5476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232F782-0C0D-42A3-BBAF-B68B8C6B8A1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954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990600" y="457200"/>
            <a:ext cx="7762875" cy="1133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90600" y="1828800"/>
            <a:ext cx="3805238" cy="19764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48238" y="1828800"/>
            <a:ext cx="3805237" cy="19764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990600" y="3957638"/>
            <a:ext cx="3805238" cy="1976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48238" y="3957638"/>
            <a:ext cx="3805237" cy="1976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>
          <a:xfrm>
            <a:off x="6858000" y="6096000"/>
            <a:ext cx="1895475" cy="447675"/>
          </a:xfrm>
        </p:spPr>
        <p:txBody>
          <a:bodyPr/>
          <a:lstStyle>
            <a:lvl1pPr>
              <a:defRPr/>
            </a:lvl1pPr>
          </a:lstStyle>
          <a:p>
            <a:fld id="{04E325AE-5438-4AD6-8ADF-2CB177DE8BD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5702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CBC6ED7-739B-4532-A786-B59561354F5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485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ACB8334-97D7-457E-B6C4-2CE3A2FE05D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968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6362873-B68E-4608-8C75-BD91347DA63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3221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0C6BB7D-6587-49C3-BE63-32A16B59517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1364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805238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48238" y="1828800"/>
            <a:ext cx="3805237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0244A8A-A109-4B1D-9870-C7AA3F33330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5693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ACB8334-97D7-457E-B6C4-2CE3A2FE05D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6269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EE747A6-8F72-443F-A85C-B49185F1FF5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6718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D9DB80B-F98E-4D78-901C-D10323F7DE8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6657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F9C7293-54F0-4C41-AA07-EA402493177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0152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A623673-BAC0-465A-8DDA-C2739F1DA79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8181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D643B23-3089-4FF9-BEB2-ADD8AFAE861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988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3550" y="457200"/>
            <a:ext cx="1939925" cy="5476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457200"/>
            <a:ext cx="5670550" cy="5476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232F782-0C0D-42A3-BBAF-B68B8C6B8A1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689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EE747A6-8F72-443F-A85C-B49185F1FF5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8743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990600" y="457200"/>
            <a:ext cx="7762875" cy="1133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90600" y="1828800"/>
            <a:ext cx="3805238" cy="19764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48238" y="1828800"/>
            <a:ext cx="3805237" cy="19764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990600" y="3957638"/>
            <a:ext cx="3805238" cy="1976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48238" y="3957638"/>
            <a:ext cx="3805237" cy="1976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>
          <a:xfrm>
            <a:off x="6858000" y="6096000"/>
            <a:ext cx="1895475" cy="447675"/>
          </a:xfrm>
        </p:spPr>
        <p:txBody>
          <a:bodyPr/>
          <a:lstStyle>
            <a:lvl1pPr>
              <a:defRPr/>
            </a:lvl1pPr>
          </a:lstStyle>
          <a:p>
            <a:fld id="{04E325AE-5438-4AD6-8ADF-2CB177DE8BD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644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D9DB80B-F98E-4D78-901C-D10323F7DE8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873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F9C7293-54F0-4C41-AA07-EA402493177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333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A623673-BAC0-465A-8DDA-C2739F1DA79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985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7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oup 1"/>
          <p:cNvGrpSpPr>
            <a:grpSpLocks/>
          </p:cNvGrpSpPr>
          <p:nvPr/>
        </p:nvGrpSpPr>
        <p:grpSpPr bwMode="auto">
          <a:xfrm>
            <a:off x="0" y="0"/>
            <a:ext cx="8863013" cy="6848475"/>
            <a:chOff x="0" y="0"/>
            <a:chExt cx="5583" cy="4314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auto">
            <a:xfrm>
              <a:off x="336" y="150"/>
              <a:ext cx="5247" cy="4020"/>
            </a:xfrm>
            <a:prstGeom prst="rect">
              <a:avLst/>
            </a:pr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b="1">
                <a:solidFill>
                  <a:srgbClr val="FFFFFF"/>
                </a:solidFill>
                <a:latin typeface="Arial" charset="0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64" cy="4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28" name="Line 4"/>
            <p:cNvSpPr>
              <a:spLocks noChangeShapeType="1"/>
            </p:cNvSpPr>
            <p:nvPr/>
          </p:nvSpPr>
          <p:spPr bwMode="auto">
            <a:xfrm>
              <a:off x="640" y="1008"/>
              <a:ext cx="4874" cy="0"/>
            </a:xfrm>
            <a:prstGeom prst="line">
              <a:avLst/>
            </a:prstGeom>
            <a:noFill/>
            <a:ln w="3240" cap="sq">
              <a:solidFill>
                <a:srgbClr val="A083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b="1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7628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щёлкните мышью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7628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щёлкните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990600" y="6096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3429000" y="60960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858000" y="6096000"/>
            <a:ext cx="18954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0">
                <a:solidFill>
                  <a:srgbClr val="000000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EFB14502-F6EB-49C8-B350-D971FFFBC0DD}" type="slidenum">
              <a:rPr lang="ru-RU">
                <a:latin typeface="Arial" charset="0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‹#›</a:t>
            </a:fld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89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996633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996633"/>
          </a:solidFill>
          <a:latin typeface="Times New Roman" pitchFamily="16" charset="0"/>
          <a:cs typeface="Arial" charset="0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996633"/>
          </a:solidFill>
          <a:latin typeface="Times New Roman" pitchFamily="16" charset="0"/>
          <a:cs typeface="Arial" charset="0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996633"/>
          </a:solidFill>
          <a:latin typeface="Times New Roman" pitchFamily="16" charset="0"/>
          <a:cs typeface="Arial" charset="0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996633"/>
          </a:solidFill>
          <a:latin typeface="Times New Roman" pitchFamily="16" charset="0"/>
          <a:cs typeface="Arial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996633"/>
          </a:solidFill>
          <a:latin typeface="Times New Roman" pitchFamily="16" charset="0"/>
          <a:cs typeface="Arial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996633"/>
          </a:solidFill>
          <a:latin typeface="Times New Roman" pitchFamily="16" charset="0"/>
          <a:cs typeface="Arial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996633"/>
          </a:solidFill>
          <a:latin typeface="Times New Roman" pitchFamily="16" charset="0"/>
          <a:cs typeface="Arial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996633"/>
          </a:solidFill>
          <a:latin typeface="Times New Roman" pitchFamily="16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402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402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402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2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2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2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2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2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2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7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oup 1"/>
          <p:cNvGrpSpPr>
            <a:grpSpLocks/>
          </p:cNvGrpSpPr>
          <p:nvPr/>
        </p:nvGrpSpPr>
        <p:grpSpPr bwMode="auto">
          <a:xfrm>
            <a:off x="0" y="0"/>
            <a:ext cx="8863013" cy="6848475"/>
            <a:chOff x="0" y="0"/>
            <a:chExt cx="5583" cy="4314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auto">
            <a:xfrm>
              <a:off x="336" y="150"/>
              <a:ext cx="5247" cy="4020"/>
            </a:xfrm>
            <a:prstGeom prst="rect">
              <a:avLst/>
            </a:pr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b="1">
                <a:solidFill>
                  <a:srgbClr val="FFFFFF"/>
                </a:solidFill>
                <a:latin typeface="Arial" charset="0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64" cy="4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28" name="Line 4"/>
            <p:cNvSpPr>
              <a:spLocks noChangeShapeType="1"/>
            </p:cNvSpPr>
            <p:nvPr/>
          </p:nvSpPr>
          <p:spPr bwMode="auto">
            <a:xfrm>
              <a:off x="640" y="1008"/>
              <a:ext cx="4874" cy="0"/>
            </a:xfrm>
            <a:prstGeom prst="line">
              <a:avLst/>
            </a:prstGeom>
            <a:noFill/>
            <a:ln w="3240" cap="sq">
              <a:solidFill>
                <a:srgbClr val="A083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b="1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7628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щёлкните мышью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7628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щёлкните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990600" y="6096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3429000" y="60960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858000" y="6096000"/>
            <a:ext cx="18954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0">
                <a:solidFill>
                  <a:srgbClr val="000000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EFB14502-F6EB-49C8-B350-D971FFFBC0DD}" type="slidenum">
              <a:rPr lang="ru-RU">
                <a:latin typeface="Arial" charset="0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‹#›</a:t>
            </a:fld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9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996633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996633"/>
          </a:solidFill>
          <a:latin typeface="Times New Roman" pitchFamily="16" charset="0"/>
          <a:cs typeface="Arial" charset="0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996633"/>
          </a:solidFill>
          <a:latin typeface="Times New Roman" pitchFamily="16" charset="0"/>
          <a:cs typeface="Arial" charset="0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996633"/>
          </a:solidFill>
          <a:latin typeface="Times New Roman" pitchFamily="16" charset="0"/>
          <a:cs typeface="Arial" charset="0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996633"/>
          </a:solidFill>
          <a:latin typeface="Times New Roman" pitchFamily="16" charset="0"/>
          <a:cs typeface="Arial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996633"/>
          </a:solidFill>
          <a:latin typeface="Times New Roman" pitchFamily="16" charset="0"/>
          <a:cs typeface="Arial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996633"/>
          </a:solidFill>
          <a:latin typeface="Times New Roman" pitchFamily="16" charset="0"/>
          <a:cs typeface="Arial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996633"/>
          </a:solidFill>
          <a:latin typeface="Times New Roman" pitchFamily="16" charset="0"/>
          <a:cs typeface="Arial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996633"/>
          </a:solidFill>
          <a:latin typeface="Times New Roman" pitchFamily="16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402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402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402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2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2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2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2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2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2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7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oup 1"/>
          <p:cNvGrpSpPr>
            <a:grpSpLocks/>
          </p:cNvGrpSpPr>
          <p:nvPr/>
        </p:nvGrpSpPr>
        <p:grpSpPr bwMode="auto">
          <a:xfrm>
            <a:off x="0" y="0"/>
            <a:ext cx="8863013" cy="6848475"/>
            <a:chOff x="0" y="0"/>
            <a:chExt cx="5583" cy="4314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auto">
            <a:xfrm>
              <a:off x="336" y="150"/>
              <a:ext cx="5247" cy="4020"/>
            </a:xfrm>
            <a:prstGeom prst="rect">
              <a:avLst/>
            </a:pr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b="1">
                <a:solidFill>
                  <a:srgbClr val="FFFFFF"/>
                </a:solidFill>
                <a:latin typeface="Arial" charset="0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64" cy="4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28" name="Line 4"/>
            <p:cNvSpPr>
              <a:spLocks noChangeShapeType="1"/>
            </p:cNvSpPr>
            <p:nvPr/>
          </p:nvSpPr>
          <p:spPr bwMode="auto">
            <a:xfrm>
              <a:off x="640" y="1008"/>
              <a:ext cx="4874" cy="0"/>
            </a:xfrm>
            <a:prstGeom prst="line">
              <a:avLst/>
            </a:prstGeom>
            <a:noFill/>
            <a:ln w="3240" cap="sq">
              <a:solidFill>
                <a:srgbClr val="A083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b="1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7628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щёлкните мышью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7628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щёлкните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990600" y="6096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3429000" y="60960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858000" y="6096000"/>
            <a:ext cx="18954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0">
                <a:solidFill>
                  <a:srgbClr val="000000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EFB14502-F6EB-49C8-B350-D971FFFBC0DD}" type="slidenum">
              <a:rPr lang="ru-RU">
                <a:latin typeface="Arial" charset="0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‹#›</a:t>
            </a:fld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48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996633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996633"/>
          </a:solidFill>
          <a:latin typeface="Times New Roman" pitchFamily="16" charset="0"/>
          <a:cs typeface="Arial" charset="0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996633"/>
          </a:solidFill>
          <a:latin typeface="Times New Roman" pitchFamily="16" charset="0"/>
          <a:cs typeface="Arial" charset="0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996633"/>
          </a:solidFill>
          <a:latin typeface="Times New Roman" pitchFamily="16" charset="0"/>
          <a:cs typeface="Arial" charset="0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996633"/>
          </a:solidFill>
          <a:latin typeface="Times New Roman" pitchFamily="16" charset="0"/>
          <a:cs typeface="Arial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996633"/>
          </a:solidFill>
          <a:latin typeface="Times New Roman" pitchFamily="16" charset="0"/>
          <a:cs typeface="Arial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996633"/>
          </a:solidFill>
          <a:latin typeface="Times New Roman" pitchFamily="16" charset="0"/>
          <a:cs typeface="Arial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996633"/>
          </a:solidFill>
          <a:latin typeface="Times New Roman" pitchFamily="16" charset="0"/>
          <a:cs typeface="Arial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996633"/>
          </a:solidFill>
          <a:latin typeface="Times New Roman" pitchFamily="16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402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402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402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2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2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2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2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2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2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7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oup 1"/>
          <p:cNvGrpSpPr>
            <a:grpSpLocks/>
          </p:cNvGrpSpPr>
          <p:nvPr/>
        </p:nvGrpSpPr>
        <p:grpSpPr bwMode="auto">
          <a:xfrm>
            <a:off x="0" y="0"/>
            <a:ext cx="8863013" cy="6848475"/>
            <a:chOff x="0" y="0"/>
            <a:chExt cx="5583" cy="4314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auto">
            <a:xfrm>
              <a:off x="336" y="150"/>
              <a:ext cx="5247" cy="4020"/>
            </a:xfrm>
            <a:prstGeom prst="rect">
              <a:avLst/>
            </a:pr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b="1">
                <a:solidFill>
                  <a:srgbClr val="FFFFFF"/>
                </a:solidFill>
                <a:latin typeface="Arial" charset="0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64" cy="4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28" name="Line 4"/>
            <p:cNvSpPr>
              <a:spLocks noChangeShapeType="1"/>
            </p:cNvSpPr>
            <p:nvPr/>
          </p:nvSpPr>
          <p:spPr bwMode="auto">
            <a:xfrm>
              <a:off x="640" y="1008"/>
              <a:ext cx="4874" cy="0"/>
            </a:xfrm>
            <a:prstGeom prst="line">
              <a:avLst/>
            </a:prstGeom>
            <a:noFill/>
            <a:ln w="3240" cap="sq">
              <a:solidFill>
                <a:srgbClr val="A083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b="1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7628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щёлкните мышью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7628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щёлкните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990600" y="6096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3429000" y="60960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858000" y="6096000"/>
            <a:ext cx="18954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0">
                <a:solidFill>
                  <a:srgbClr val="000000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EFB14502-F6EB-49C8-B350-D971FFFBC0DD}" type="slidenum">
              <a:rPr lang="ru-RU">
                <a:latin typeface="Arial" charset="0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‹#›</a:t>
            </a:fld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71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996633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996633"/>
          </a:solidFill>
          <a:latin typeface="Times New Roman" pitchFamily="16" charset="0"/>
          <a:cs typeface="Arial" charset="0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996633"/>
          </a:solidFill>
          <a:latin typeface="Times New Roman" pitchFamily="16" charset="0"/>
          <a:cs typeface="Arial" charset="0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996633"/>
          </a:solidFill>
          <a:latin typeface="Times New Roman" pitchFamily="16" charset="0"/>
          <a:cs typeface="Arial" charset="0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996633"/>
          </a:solidFill>
          <a:latin typeface="Times New Roman" pitchFamily="16" charset="0"/>
          <a:cs typeface="Arial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996633"/>
          </a:solidFill>
          <a:latin typeface="Times New Roman" pitchFamily="16" charset="0"/>
          <a:cs typeface="Arial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996633"/>
          </a:solidFill>
          <a:latin typeface="Times New Roman" pitchFamily="16" charset="0"/>
          <a:cs typeface="Arial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996633"/>
          </a:solidFill>
          <a:latin typeface="Times New Roman" pitchFamily="16" charset="0"/>
          <a:cs typeface="Arial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996633"/>
          </a:solidFill>
          <a:latin typeface="Times New Roman" pitchFamily="16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402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402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402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2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2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2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2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2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2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7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oup 1"/>
          <p:cNvGrpSpPr>
            <a:grpSpLocks/>
          </p:cNvGrpSpPr>
          <p:nvPr/>
        </p:nvGrpSpPr>
        <p:grpSpPr bwMode="auto">
          <a:xfrm>
            <a:off x="0" y="0"/>
            <a:ext cx="8863013" cy="6848475"/>
            <a:chOff x="0" y="0"/>
            <a:chExt cx="5583" cy="4314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auto">
            <a:xfrm>
              <a:off x="336" y="150"/>
              <a:ext cx="5247" cy="4020"/>
            </a:xfrm>
            <a:prstGeom prst="rect">
              <a:avLst/>
            </a:pr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b="1">
                <a:solidFill>
                  <a:srgbClr val="FFFFFF"/>
                </a:solidFill>
                <a:latin typeface="Arial" charset="0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64" cy="4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28" name="Line 4"/>
            <p:cNvSpPr>
              <a:spLocks noChangeShapeType="1"/>
            </p:cNvSpPr>
            <p:nvPr/>
          </p:nvSpPr>
          <p:spPr bwMode="auto">
            <a:xfrm>
              <a:off x="640" y="1008"/>
              <a:ext cx="4874" cy="0"/>
            </a:xfrm>
            <a:prstGeom prst="line">
              <a:avLst/>
            </a:prstGeom>
            <a:noFill/>
            <a:ln w="3240" cap="sq">
              <a:solidFill>
                <a:srgbClr val="A083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b="1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7628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щёлкните мышью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7628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щёлкните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990600" y="6096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3429000" y="60960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858000" y="6096000"/>
            <a:ext cx="18954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0">
                <a:solidFill>
                  <a:srgbClr val="000000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EFB14502-F6EB-49C8-B350-D971FFFBC0DD}" type="slidenum">
              <a:rPr lang="ru-RU">
                <a:latin typeface="Arial" charset="0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‹#›</a:t>
            </a:fld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62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996633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996633"/>
          </a:solidFill>
          <a:latin typeface="Times New Roman" pitchFamily="16" charset="0"/>
          <a:cs typeface="Arial" charset="0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996633"/>
          </a:solidFill>
          <a:latin typeface="Times New Roman" pitchFamily="16" charset="0"/>
          <a:cs typeface="Arial" charset="0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996633"/>
          </a:solidFill>
          <a:latin typeface="Times New Roman" pitchFamily="16" charset="0"/>
          <a:cs typeface="Arial" charset="0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996633"/>
          </a:solidFill>
          <a:latin typeface="Times New Roman" pitchFamily="16" charset="0"/>
          <a:cs typeface="Arial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996633"/>
          </a:solidFill>
          <a:latin typeface="Times New Roman" pitchFamily="16" charset="0"/>
          <a:cs typeface="Arial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996633"/>
          </a:solidFill>
          <a:latin typeface="Times New Roman" pitchFamily="16" charset="0"/>
          <a:cs typeface="Arial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996633"/>
          </a:solidFill>
          <a:latin typeface="Times New Roman" pitchFamily="16" charset="0"/>
          <a:cs typeface="Arial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996633"/>
          </a:solidFill>
          <a:latin typeface="Times New Roman" pitchFamily="16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402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402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402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2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2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2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2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2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2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052736"/>
            <a:ext cx="7762875" cy="2592288"/>
          </a:xfrm>
        </p:spPr>
        <p:txBody>
          <a:bodyPr/>
          <a:lstStyle/>
          <a:p>
            <a:pPr algn="ctr"/>
            <a:r>
              <a:rPr lang="ru-RU" sz="3200" i="1" dirty="0" smtClean="0">
                <a:solidFill>
                  <a:schemeClr val="tx1"/>
                </a:solidFill>
              </a:rPr>
              <a:t>  «</a:t>
            </a:r>
            <a:r>
              <a:rPr lang="ru-RU" sz="2800" b="1" dirty="0">
                <a:solidFill>
                  <a:schemeClr val="tx1"/>
                </a:solidFill>
              </a:rPr>
              <a:t>Можно быть профессором </a:t>
            </a: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в </a:t>
            </a:r>
            <a:r>
              <a:rPr lang="ru-RU" sz="2800" b="1" dirty="0">
                <a:solidFill>
                  <a:schemeClr val="tx1"/>
                </a:solidFill>
              </a:rPr>
              <a:t>области своего предмета, </a:t>
            </a: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но </a:t>
            </a:r>
            <a:r>
              <a:rPr lang="ru-RU" sz="2800" b="1" dirty="0">
                <a:solidFill>
                  <a:schemeClr val="tx1"/>
                </a:solidFill>
              </a:rPr>
              <a:t>если нет взаимоотношений </a:t>
            </a: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между </a:t>
            </a:r>
            <a:r>
              <a:rPr lang="ru-RU" sz="2800" b="1" dirty="0">
                <a:solidFill>
                  <a:schemeClr val="tx1"/>
                </a:solidFill>
              </a:rPr>
              <a:t>учителем и учениками, </a:t>
            </a: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результатов </a:t>
            </a:r>
            <a:r>
              <a:rPr lang="ru-RU" sz="2800" b="1" dirty="0">
                <a:solidFill>
                  <a:schemeClr val="tx1"/>
                </a:solidFill>
              </a:rPr>
              <a:t>образования не будет</a:t>
            </a:r>
            <a:r>
              <a:rPr lang="ru-RU" sz="2800" b="1" dirty="0" smtClean="0">
                <a:solidFill>
                  <a:schemeClr val="tx1"/>
                </a:solidFill>
              </a:rPr>
              <a:t>»</a:t>
            </a:r>
            <a:r>
              <a:rPr lang="ru-RU" sz="3200" i="1" dirty="0" smtClean="0">
                <a:solidFill>
                  <a:schemeClr val="tx1"/>
                </a:solidFill>
              </a:rPr>
              <a:t>, </a:t>
            </a:r>
            <a:r>
              <a:rPr lang="ru-RU" sz="2800" dirty="0">
                <a:solidFill>
                  <a:schemeClr val="tx1"/>
                </a:solidFill>
              </a:rPr>
              <a:t>–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гласит </a:t>
            </a:r>
            <a:r>
              <a:rPr lang="ru-RU" sz="2800" dirty="0">
                <a:solidFill>
                  <a:schemeClr val="tx1"/>
                </a:solidFill>
              </a:rPr>
              <a:t>педагогическая аксиома.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26081"/>
            <a:ext cx="2880320" cy="226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430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762875" cy="667544"/>
          </a:xfrm>
        </p:spPr>
        <p:txBody>
          <a:bodyPr/>
          <a:lstStyle/>
          <a:p>
            <a:pPr marL="342900" lvl="0" indent="-342900" algn="ctr">
              <a:spcBef>
                <a:spcPts val="800"/>
              </a:spcBef>
            </a:pPr>
            <a:r>
              <a:rPr lang="ru-RU" sz="3200" b="1" dirty="0">
                <a:solidFill>
                  <a:srgbClr val="FF0000"/>
                </a:solidFill>
                <a:ea typeface="+mn-ea"/>
              </a:rPr>
              <a:t>Требования: </a:t>
            </a:r>
            <a:r>
              <a:rPr lang="ru-RU" sz="3200" dirty="0">
                <a:solidFill>
                  <a:srgbClr val="402000"/>
                </a:solidFill>
                <a:ea typeface="+mn-ea"/>
              </a:rPr>
              <a:t/>
            </a:r>
            <a:br>
              <a:rPr lang="ru-RU" sz="3200" dirty="0">
                <a:solidFill>
                  <a:srgbClr val="402000"/>
                </a:solidFill>
                <a:ea typeface="+mn-ea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556792"/>
            <a:ext cx="7762875" cy="4105275"/>
          </a:xfrm>
        </p:spPr>
        <p:txBody>
          <a:bodyPr/>
          <a:lstStyle/>
          <a:p>
            <a:r>
              <a:rPr lang="ru-RU" sz="2400" dirty="0" smtClean="0"/>
              <a:t>1</a:t>
            </a:r>
            <a:r>
              <a:rPr lang="ru-RU" dirty="0"/>
              <a:t>. </a:t>
            </a:r>
            <a:r>
              <a:rPr lang="ru-RU" sz="2400" dirty="0">
                <a:solidFill>
                  <a:schemeClr val="tx1"/>
                </a:solidFill>
              </a:rPr>
              <a:t>Учитель выбирает текст для чтения.</a:t>
            </a:r>
          </a:p>
          <a:p>
            <a:r>
              <a:rPr lang="ru-RU" sz="2400" dirty="0">
                <a:solidFill>
                  <a:schemeClr val="tx1"/>
                </a:solidFill>
              </a:rPr>
              <a:t>2. Текст заранее делится на смысловые части. Прямо в тексте отмечается, где следует прервать чтение и сделать остановку: «первая остановка», «вторая остановка» и т. д.</a:t>
            </a:r>
          </a:p>
          <a:p>
            <a:r>
              <a:rPr lang="ru-RU" sz="2400" dirty="0">
                <a:solidFill>
                  <a:schemeClr val="tx1"/>
                </a:solidFill>
              </a:rPr>
              <a:t>3. Учитель заранее продумывает вопросы и задания к тексту, направленные на развитие у учащихся различных мыслительных навыков.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10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980" y="355542"/>
            <a:ext cx="3413755" cy="2536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222" y="4058353"/>
            <a:ext cx="2957513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87" y="4058352"/>
            <a:ext cx="2951163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2330"/>
            <a:ext cx="3413754" cy="255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6517">
            <a:off x="3079833" y="2170610"/>
            <a:ext cx="3096344" cy="232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05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Приём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«Карта персонажей»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28800"/>
            <a:ext cx="7920880" cy="4105275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       Задача</a:t>
            </a:r>
            <a:r>
              <a:rPr lang="ru-RU" sz="2000" b="1" dirty="0">
                <a:solidFill>
                  <a:schemeClr val="tx1"/>
                </a:solidFill>
              </a:rPr>
              <a:t>, при выполнении которой применяется </a:t>
            </a:r>
            <a:r>
              <a:rPr lang="ru-RU" sz="2000" b="1" dirty="0" smtClean="0">
                <a:solidFill>
                  <a:schemeClr val="tx1"/>
                </a:solidFill>
              </a:rPr>
              <a:t>графический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организатор </a:t>
            </a:r>
            <a:r>
              <a:rPr lang="ru-RU" sz="2000" b="1" dirty="0">
                <a:solidFill>
                  <a:schemeClr val="tx1"/>
                </a:solidFill>
              </a:rPr>
              <a:t>для того, чтобы помочь </a:t>
            </a:r>
            <a:r>
              <a:rPr lang="ru-RU" sz="2000" b="1" dirty="0" smtClean="0">
                <a:solidFill>
                  <a:schemeClr val="tx1"/>
                </a:solidFill>
              </a:rPr>
              <a:t>ученикам проанализировать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главных </a:t>
            </a:r>
            <a:r>
              <a:rPr lang="ru-RU" sz="2000" b="1" dirty="0">
                <a:solidFill>
                  <a:schemeClr val="tx1"/>
                </a:solidFill>
              </a:rPr>
              <a:t>персонажей. Этот </a:t>
            </a:r>
            <a:r>
              <a:rPr lang="ru-RU" sz="2000" b="1" dirty="0" smtClean="0">
                <a:solidFill>
                  <a:schemeClr val="tx1"/>
                </a:solidFill>
              </a:rPr>
              <a:t>приём помогает школьникам записать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черты </a:t>
            </a:r>
            <a:r>
              <a:rPr lang="ru-RU" sz="2000" b="1" dirty="0">
                <a:solidFill>
                  <a:schemeClr val="tx1"/>
                </a:solidFill>
              </a:rPr>
              <a:t>героев и графически изобразить </a:t>
            </a:r>
            <a:r>
              <a:rPr lang="ru-RU" sz="2000" b="1" dirty="0" smtClean="0">
                <a:solidFill>
                  <a:schemeClr val="tx1"/>
                </a:solidFill>
              </a:rPr>
              <a:t>их с </a:t>
            </a:r>
            <a:r>
              <a:rPr lang="ru-RU" sz="2000" b="1" dirty="0">
                <a:solidFill>
                  <a:schemeClr val="tx1"/>
                </a:solidFill>
              </a:rPr>
              <a:t>целью сравнения и 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противопоставления</a:t>
            </a:r>
            <a:r>
              <a:rPr lang="ru-RU" sz="20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29952"/>
            <a:ext cx="2365397" cy="177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822" y="3734693"/>
            <a:ext cx="2293673" cy="172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508" y="4437112"/>
            <a:ext cx="2681886" cy="199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55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7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964773" y="62685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761418" y="1323875"/>
            <a:ext cx="8491102" cy="210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sz="1400" dirty="0" err="1" smtClean="0">
                <a:solidFill>
                  <a:srgbClr val="000000"/>
                </a:solidFill>
                <a:latin typeface="Times New Roman" pitchFamily="16" charset="0"/>
              </a:rPr>
              <a:t>Синквейн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itchFamily="16" charset="0"/>
              </a:rPr>
              <a:t>был придуман в начале XX века Аделаидой </a:t>
            </a:r>
            <a:r>
              <a:rPr lang="ru-RU" sz="1400" dirty="0" err="1">
                <a:solidFill>
                  <a:srgbClr val="000000"/>
                </a:solidFill>
                <a:latin typeface="Times New Roman" pitchFamily="16" charset="0"/>
              </a:rPr>
              <a:t>Крэпси</a:t>
            </a:r>
            <a:r>
              <a:rPr lang="ru-RU" sz="1400" dirty="0">
                <a:solidFill>
                  <a:srgbClr val="000000"/>
                </a:solidFill>
                <a:latin typeface="Times New Roman" pitchFamily="16" charset="0"/>
              </a:rPr>
              <a:t> – американской поэтессой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6" charset="0"/>
              </a:rPr>
              <a:t>.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endParaRPr lang="ru-RU" sz="1400" dirty="0">
              <a:solidFill>
                <a:srgbClr val="000000"/>
              </a:solidFill>
              <a:latin typeface="Times New Roman" pitchFamily="16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6" charset="0"/>
              </a:rPr>
              <a:t>В переводе </a:t>
            </a:r>
            <a:r>
              <a:rPr lang="ru-RU" sz="2200" dirty="0">
                <a:solidFill>
                  <a:srgbClr val="000000"/>
                </a:solidFill>
                <a:latin typeface="Times New Roman" pitchFamily="16" charset="0"/>
              </a:rPr>
              <a:t>с французского слово «</a:t>
            </a:r>
            <a:r>
              <a:rPr lang="ru-RU" sz="2200" dirty="0" err="1">
                <a:solidFill>
                  <a:srgbClr val="000000"/>
                </a:solidFill>
                <a:latin typeface="Times New Roman" pitchFamily="16" charset="0"/>
              </a:rPr>
              <a:t>синквейн</a:t>
            </a:r>
            <a:r>
              <a:rPr lang="ru-RU" sz="2200" dirty="0">
                <a:solidFill>
                  <a:srgbClr val="000000"/>
                </a:solidFill>
                <a:latin typeface="Times New Roman" pitchFamily="16" charset="0"/>
              </a:rPr>
              <a:t>» означает «пять». </a:t>
            </a:r>
            <a:endParaRPr lang="ru-RU" sz="2200" dirty="0" smtClean="0">
              <a:solidFill>
                <a:srgbClr val="000000"/>
              </a:solidFill>
              <a:latin typeface="Times New Roman" pitchFamily="16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itchFamily="16" charset="0"/>
              </a:rPr>
              <a:t>                     Правила написания: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6" charset="0"/>
              </a:rPr>
              <a:t>1 строка – существительное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6" charset="0"/>
              </a:rPr>
              <a:t>2 строка – 2 прилагательных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6" charset="0"/>
              </a:rPr>
              <a:t>3 строка – 3 глагола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6" charset="0"/>
              </a:rPr>
              <a:t>4 строка – фраза, предложение или цитата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6" charset="0"/>
              </a:rPr>
              <a:t>5 строка - </a:t>
            </a:r>
            <a:r>
              <a:rPr lang="ru-RU" sz="2200" dirty="0">
                <a:solidFill>
                  <a:schemeClr val="tx1"/>
                </a:solidFill>
                <a:latin typeface="Times New Roman"/>
                <a:ea typeface="Times New Roman"/>
              </a:rPr>
              <a:t>это </a:t>
            </a:r>
            <a:r>
              <a:rPr lang="ru-RU" sz="2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слово-резюме</a:t>
            </a:r>
            <a:endParaRPr lang="ru-RU" sz="22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sz="2000" dirty="0" smtClean="0">
                <a:solidFill>
                  <a:schemeClr val="tx1"/>
                </a:solidFill>
                <a:latin typeface="Times New Roman"/>
              </a:rPr>
              <a:t>Может быть использован на разных этапах урока.</a:t>
            </a:r>
            <a:endParaRPr lang="ru-RU" sz="2000" dirty="0" smtClean="0">
              <a:solidFill>
                <a:schemeClr val="tx1"/>
              </a:solidFill>
              <a:latin typeface="Times New Roman" pitchFamily="16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720298" y="632682"/>
            <a:ext cx="8016875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lvl="1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ru-RU" sz="3200" b="1" dirty="0">
                <a:solidFill>
                  <a:srgbClr val="402000"/>
                </a:solidFill>
                <a:latin typeface="Arial" charset="0"/>
              </a:rPr>
              <a:t>              </a:t>
            </a:r>
            <a:r>
              <a:rPr lang="ru-RU" sz="3600" b="1" dirty="0" smtClean="0">
                <a:solidFill>
                  <a:srgbClr val="000000"/>
                </a:solidFill>
                <a:latin typeface="+mj-lt"/>
              </a:rPr>
              <a:t>Приём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«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Синквейн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»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761418" y="3428999"/>
            <a:ext cx="4824413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2514763" y="4632372"/>
            <a:ext cx="3862300" cy="1477328"/>
          </a:xfrm>
          <a:prstGeom prst="roundRect">
            <a:avLst/>
          </a:prstGeom>
          <a:solidFill>
            <a:srgbClr val="FFCC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15816" y="4623957"/>
            <a:ext cx="32939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1.Учитель. </a:t>
            </a:r>
            <a:endParaRPr lang="ru-RU" dirty="0" smtClean="0"/>
          </a:p>
          <a:p>
            <a:pPr algn="ctr"/>
            <a:r>
              <a:rPr lang="ru-RU" dirty="0" smtClean="0"/>
              <a:t>2. Душевный, открытый. </a:t>
            </a:r>
            <a:endParaRPr lang="ru-RU" dirty="0" smtClean="0"/>
          </a:p>
          <a:p>
            <a:pPr algn="ctr"/>
            <a:r>
              <a:rPr lang="ru-RU" dirty="0" smtClean="0"/>
              <a:t>3. Учит, думает, заботится. </a:t>
            </a:r>
            <a:endParaRPr lang="ru-RU" dirty="0" smtClean="0"/>
          </a:p>
          <a:p>
            <a:pPr algn="ctr"/>
            <a:r>
              <a:rPr lang="ru-RU" dirty="0" smtClean="0"/>
              <a:t>4. Много идей – мало времени. </a:t>
            </a:r>
            <a:endParaRPr lang="ru-RU" dirty="0" smtClean="0"/>
          </a:p>
          <a:p>
            <a:pPr algn="ctr"/>
            <a:r>
              <a:rPr lang="ru-RU" dirty="0" smtClean="0"/>
              <a:t>5.Призвание.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0731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Приём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«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</a:rPr>
              <a:t>Цветопись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Приёмы </a:t>
            </a:r>
            <a:r>
              <a:rPr lang="ru-RU" sz="2000" b="1" dirty="0" err="1" smtClean="0">
                <a:solidFill>
                  <a:schemeClr val="tx1"/>
                </a:solidFill>
              </a:rPr>
              <a:t>психорисунка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дают возможность выразить </a:t>
            </a:r>
            <a:r>
              <a:rPr lang="ru-RU" sz="2000" b="1" dirty="0" smtClean="0">
                <a:solidFill>
                  <a:schemeClr val="tx1"/>
                </a:solidFill>
              </a:rPr>
              <a:t>понимание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абстрактных </a:t>
            </a:r>
            <a:r>
              <a:rPr lang="ru-RU" sz="2000" b="1" dirty="0">
                <a:solidFill>
                  <a:schemeClr val="tx1"/>
                </a:solidFill>
              </a:rPr>
              <a:t>понятий, внутренний мир через </a:t>
            </a:r>
            <a:r>
              <a:rPr lang="ru-RU" sz="2000" b="1" dirty="0" smtClean="0">
                <a:solidFill>
                  <a:schemeClr val="tx1"/>
                </a:solidFill>
              </a:rPr>
              <a:t>зрительные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образы</a:t>
            </a:r>
            <a:r>
              <a:rPr lang="ru-RU" sz="2000" b="1" dirty="0">
                <a:solidFill>
                  <a:schemeClr val="tx1"/>
                </a:solidFill>
              </a:rPr>
              <a:t>. Можно дать задание </a:t>
            </a:r>
            <a:r>
              <a:rPr lang="ru-RU" sz="2000" b="1" dirty="0" smtClean="0">
                <a:solidFill>
                  <a:schemeClr val="tx1"/>
                </a:solidFill>
              </a:rPr>
              <a:t>на дом нарисовать </a:t>
            </a:r>
            <a:r>
              <a:rPr lang="ru-RU" sz="2000" b="1" dirty="0">
                <a:solidFill>
                  <a:schemeClr val="tx1"/>
                </a:solidFill>
              </a:rPr>
              <a:t>характер </a:t>
            </a:r>
            <a:r>
              <a:rPr lang="ru-RU" sz="2000" b="1" dirty="0" smtClean="0">
                <a:solidFill>
                  <a:schemeClr val="tx1"/>
                </a:solidFill>
              </a:rPr>
              <a:t>героев,</a:t>
            </a:r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совесть</a:t>
            </a:r>
            <a:r>
              <a:rPr lang="ru-RU" sz="2000" b="1" dirty="0">
                <a:solidFill>
                  <a:schemeClr val="tx1"/>
                </a:solidFill>
              </a:rPr>
              <a:t>, месть, добро, зло и затем объяснить свои рисунки.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01635"/>
            <a:ext cx="2447498" cy="1717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60406"/>
            <a:ext cx="2282298" cy="1617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42" y="4437112"/>
            <a:ext cx="2350790" cy="1617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79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Приём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«Пятиминутное эссе»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          Этот </a:t>
            </a:r>
            <a:r>
              <a:rPr lang="ru-RU" sz="2000" b="1" dirty="0">
                <a:solidFill>
                  <a:schemeClr val="tx1"/>
                </a:solidFill>
              </a:rPr>
              <a:t>вид письменного задания применяется в конце </a:t>
            </a:r>
            <a:r>
              <a:rPr lang="ru-RU" sz="2000" b="1" dirty="0" smtClean="0">
                <a:solidFill>
                  <a:schemeClr val="tx1"/>
                </a:solidFill>
              </a:rPr>
              <a:t>урока,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чтобы </a:t>
            </a:r>
            <a:r>
              <a:rPr lang="ru-RU" sz="2000" b="1" dirty="0">
                <a:solidFill>
                  <a:schemeClr val="tx1"/>
                </a:solidFill>
              </a:rPr>
              <a:t>помочь ученикам подытожить свои знания и  </a:t>
            </a:r>
            <a:r>
              <a:rPr lang="ru-RU" sz="2000" b="1" dirty="0" smtClean="0">
                <a:solidFill>
                  <a:schemeClr val="tx1"/>
                </a:solidFill>
              </a:rPr>
              <a:t>написать,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что </a:t>
            </a:r>
            <a:r>
              <a:rPr lang="ru-RU" sz="2000" b="1" dirty="0">
                <a:solidFill>
                  <a:schemeClr val="tx1"/>
                </a:solidFill>
              </a:rPr>
              <a:t>нового узнали по изучаемой теме. Обычно эссе </a:t>
            </a:r>
            <a:r>
              <a:rPr lang="ru-RU" sz="2000" b="1" dirty="0" smtClean="0">
                <a:solidFill>
                  <a:schemeClr val="tx1"/>
                </a:solidFill>
              </a:rPr>
              <a:t>пишется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прямо </a:t>
            </a:r>
            <a:r>
              <a:rPr lang="ru-RU" sz="2000" b="1" dirty="0">
                <a:solidFill>
                  <a:schemeClr val="tx1"/>
                </a:solidFill>
              </a:rPr>
              <a:t>в классе после обсуждения проблемы и по </a:t>
            </a:r>
            <a:r>
              <a:rPr lang="ru-RU" sz="2000" b="1" dirty="0" smtClean="0">
                <a:solidFill>
                  <a:schemeClr val="tx1"/>
                </a:solidFill>
              </a:rPr>
              <a:t>времени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занимает </a:t>
            </a:r>
            <a:r>
              <a:rPr lang="ru-RU" sz="2000" b="1" dirty="0">
                <a:solidFill>
                  <a:schemeClr val="tx1"/>
                </a:solidFill>
              </a:rPr>
              <a:t>не более 5 минут.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77072"/>
            <a:ext cx="2480993" cy="19960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77072"/>
            <a:ext cx="2480993" cy="19960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92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7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774310" y="62068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342900" indent="-333375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sz="3200" dirty="0">
                <a:solidFill>
                  <a:srgbClr val="996633"/>
                </a:solidFill>
                <a:latin typeface="Times New Roman" pitchFamily="16" charset="0"/>
              </a:rPr>
              <a:t/>
            </a:r>
            <a:br>
              <a:rPr lang="ru-RU" sz="3200" dirty="0">
                <a:solidFill>
                  <a:srgbClr val="996633"/>
                </a:solidFill>
                <a:latin typeface="Times New Roman" pitchFamily="16" charset="0"/>
              </a:rPr>
            </a:br>
            <a:r>
              <a:rPr lang="ru-RU" sz="3600" dirty="0" smtClean="0">
                <a:solidFill>
                  <a:srgbClr val="100800"/>
                </a:solidFill>
                <a:latin typeface="Times New Roman" pitchFamily="16" charset="0"/>
              </a:rPr>
              <a:t>Приём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6" charset="0"/>
              </a:rPr>
              <a:t>«Верите ли вы, что…»</a:t>
            </a:r>
            <a:r>
              <a:rPr lang="ru-RU" sz="3600" dirty="0">
                <a:solidFill>
                  <a:srgbClr val="002060"/>
                </a:solidFill>
                <a:latin typeface="Times New Roman" pitchFamily="16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Times New Roman" pitchFamily="16" charset="0"/>
              </a:rPr>
            </a:br>
            <a:r>
              <a:rPr lang="ru-RU" sz="3600" dirty="0">
                <a:solidFill>
                  <a:srgbClr val="100800"/>
                </a:solidFill>
                <a:latin typeface="Times New Roman" pitchFamily="16" charset="0"/>
              </a:rPr>
              <a:t/>
            </a:r>
            <a:br>
              <a:rPr lang="ru-RU" sz="3600" dirty="0">
                <a:solidFill>
                  <a:srgbClr val="100800"/>
                </a:solidFill>
                <a:latin typeface="Times New Roman" pitchFamily="16" charset="0"/>
              </a:rPr>
            </a:br>
            <a:endParaRPr lang="ru-RU" sz="3200" dirty="0">
              <a:solidFill>
                <a:srgbClr val="100800"/>
              </a:solidFill>
              <a:latin typeface="Times New Roman" pitchFamily="16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129910" y="1412776"/>
            <a:ext cx="7416800" cy="132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dirty="0" smtClean="0">
              <a:solidFill>
                <a:srgbClr val="000000"/>
              </a:solidFill>
            </a:endParaRP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                </a:t>
            </a:r>
            <a:endParaRPr lang="ru-RU" sz="2000" b="1" dirty="0">
              <a:solidFill>
                <a:srgbClr val="100800"/>
              </a:solidFill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100800"/>
                </a:solidFill>
              </a:rPr>
              <a:t>     </a:t>
            </a:r>
            <a:r>
              <a:rPr lang="ru-RU" sz="2000" b="1" dirty="0" smtClean="0"/>
              <a:t>Класс </a:t>
            </a:r>
            <a:r>
              <a:rPr lang="ru-RU" sz="2000" b="1" dirty="0"/>
              <a:t>делится на две команды. Одна команда высказывает фантазийные предположения, а другая анализирует их.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111" y="3611780"/>
            <a:ext cx="3816797" cy="214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2495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762875" cy="1133475"/>
          </a:xfrm>
        </p:spPr>
        <p:txBody>
          <a:bodyPr/>
          <a:lstStyle/>
          <a:p>
            <a:pPr marL="342900" lvl="0" indent="450215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Методы и приёмы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,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a typeface="Times New Roman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используемые при групповой работе: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/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060848"/>
            <a:ext cx="7762875" cy="2304256"/>
          </a:xfrm>
        </p:spPr>
        <p:txBody>
          <a:bodyPr/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a typeface="Times New Roman"/>
                <a:sym typeface="Wingdings"/>
              </a:rPr>
              <a:t></a:t>
            </a:r>
            <a:r>
              <a:rPr lang="ru-RU" b="1" dirty="0" smtClean="0">
                <a:solidFill>
                  <a:schemeClr val="tx1"/>
                </a:solidFill>
                <a:ea typeface="Times New Roman"/>
              </a:rPr>
              <a:t>Метод </a:t>
            </a:r>
            <a:r>
              <a:rPr lang="ru-RU" b="1" dirty="0">
                <a:solidFill>
                  <a:schemeClr val="tx1"/>
                </a:solidFill>
                <a:ea typeface="Times New Roman"/>
              </a:rPr>
              <a:t>«Шесть шляп»</a:t>
            </a:r>
            <a:endParaRPr lang="ru-RU" sz="2800" dirty="0">
              <a:solidFill>
                <a:schemeClr val="tx1"/>
              </a:solidFill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ea typeface="Times New Roman"/>
                <a:sym typeface="Wingdings"/>
              </a:rPr>
              <a:t></a:t>
            </a:r>
            <a:r>
              <a:rPr lang="ru-RU" b="1" dirty="0">
                <a:solidFill>
                  <a:schemeClr val="tx1"/>
                </a:solidFill>
                <a:ea typeface="Times New Roman"/>
              </a:rPr>
              <a:t>Прием «Учебный мозговой штурм»</a:t>
            </a:r>
            <a:endParaRPr lang="ru-RU" sz="2800" dirty="0">
              <a:solidFill>
                <a:schemeClr val="tx1"/>
              </a:solidFill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ea typeface="Times New Roman"/>
                <a:sym typeface="Wingdings"/>
              </a:rPr>
              <a:t></a:t>
            </a:r>
            <a:r>
              <a:rPr lang="ru-RU" b="1" dirty="0">
                <a:solidFill>
                  <a:schemeClr val="tx1"/>
                </a:solidFill>
                <a:ea typeface="Times New Roman"/>
              </a:rPr>
              <a:t>Прием «Письмо по кругу»</a:t>
            </a:r>
            <a:endParaRPr lang="ru-RU" sz="2800" dirty="0">
              <a:solidFill>
                <a:schemeClr val="tx1"/>
              </a:solidFill>
              <a:ea typeface="Times New Roman"/>
            </a:endParaRPr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93096"/>
            <a:ext cx="405447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08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sym typeface="Wingdings"/>
              </a:rPr>
              <a:t></a:t>
            </a:r>
            <a:r>
              <a:rPr lang="ru-RU" sz="2800" dirty="0" smtClean="0">
                <a:solidFill>
                  <a:schemeClr val="tx1"/>
                </a:solidFill>
              </a:rPr>
              <a:t>Словосочетание </a:t>
            </a:r>
            <a:r>
              <a:rPr lang="ru-RU" sz="2800" b="1" dirty="0">
                <a:solidFill>
                  <a:schemeClr val="tx1"/>
                </a:solidFill>
              </a:rPr>
              <a:t>«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читательская грамотность</a:t>
            </a:r>
            <a:r>
              <a:rPr lang="ru-RU" sz="2800" b="1" dirty="0">
                <a:solidFill>
                  <a:schemeClr val="tx1"/>
                </a:solidFill>
              </a:rPr>
              <a:t>» </a:t>
            </a:r>
            <a:r>
              <a:rPr lang="ru-RU" sz="2800" dirty="0">
                <a:solidFill>
                  <a:schemeClr val="tx1"/>
                </a:solidFill>
              </a:rPr>
              <a:t>появилось в контексте международного тестирования в </a:t>
            </a:r>
            <a:r>
              <a:rPr lang="ru-RU" sz="2800" dirty="0" smtClean="0">
                <a:solidFill>
                  <a:schemeClr val="tx1"/>
                </a:solidFill>
              </a:rPr>
              <a:t>1991г.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204864"/>
            <a:ext cx="7925891" cy="4105275"/>
          </a:xfrm>
        </p:spPr>
        <p:txBody>
          <a:bodyPr/>
          <a:lstStyle/>
          <a:p>
            <a:pPr algn="just"/>
            <a:r>
              <a:rPr lang="ru-RU" sz="2800" dirty="0">
                <a:solidFill>
                  <a:schemeClr val="tx1"/>
                </a:solidFill>
              </a:rPr>
              <a:t>В исследовании </a:t>
            </a:r>
            <a:r>
              <a:rPr lang="en-US" sz="2800" dirty="0">
                <a:solidFill>
                  <a:schemeClr val="tx1"/>
                </a:solidFill>
              </a:rPr>
              <a:t>PISA</a:t>
            </a:r>
            <a:r>
              <a:rPr lang="ru-RU" sz="2800" dirty="0">
                <a:solidFill>
                  <a:schemeClr val="tx1"/>
                </a:solidFill>
              </a:rPr>
              <a:t> «</a:t>
            </a:r>
            <a:r>
              <a:rPr lang="ru-RU" sz="2800" dirty="0">
                <a:solidFill>
                  <a:srgbClr val="FF0000"/>
                </a:solidFill>
              </a:rPr>
              <a:t>читательская </a:t>
            </a:r>
            <a:r>
              <a:rPr lang="ru-RU" sz="2800" dirty="0" smtClean="0">
                <a:solidFill>
                  <a:srgbClr val="FF0000"/>
                </a:solidFill>
              </a:rPr>
              <a:t>грамотность </a:t>
            </a:r>
            <a:r>
              <a:rPr lang="ru-RU" sz="2800" dirty="0" smtClean="0">
                <a:solidFill>
                  <a:schemeClr val="tx1"/>
                </a:solidFill>
              </a:rPr>
              <a:t>- 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способность </a:t>
            </a:r>
            <a:r>
              <a:rPr lang="ru-RU" sz="2800" dirty="0">
                <a:solidFill>
                  <a:schemeClr val="tx1"/>
                </a:solidFill>
              </a:rPr>
              <a:t>человека понимать и </a:t>
            </a:r>
            <a:r>
              <a:rPr lang="ru-RU" sz="2800" dirty="0" smtClean="0">
                <a:solidFill>
                  <a:schemeClr val="tx1"/>
                </a:solidFill>
              </a:rPr>
              <a:t>использовать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письменные </a:t>
            </a:r>
            <a:r>
              <a:rPr lang="ru-RU" sz="2800" dirty="0">
                <a:solidFill>
                  <a:schemeClr val="tx1"/>
                </a:solidFill>
              </a:rPr>
              <a:t>тексты, размышлять о </a:t>
            </a:r>
            <a:r>
              <a:rPr lang="ru-RU" sz="2800" dirty="0" smtClean="0">
                <a:solidFill>
                  <a:schemeClr val="tx1"/>
                </a:solidFill>
              </a:rPr>
              <a:t>них,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заниматься </a:t>
            </a:r>
            <a:r>
              <a:rPr lang="ru-RU" sz="2800" dirty="0">
                <a:solidFill>
                  <a:schemeClr val="tx1"/>
                </a:solidFill>
              </a:rPr>
              <a:t>чтением для того, чтобы </a:t>
            </a:r>
            <a:r>
              <a:rPr lang="ru-RU" sz="2800" dirty="0" smtClean="0">
                <a:solidFill>
                  <a:schemeClr val="tx1"/>
                </a:solidFill>
              </a:rPr>
              <a:t>достигать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своих целей</a:t>
            </a:r>
            <a:r>
              <a:rPr lang="ru-RU" sz="2800" dirty="0">
                <a:solidFill>
                  <a:schemeClr val="tx1"/>
                </a:solidFill>
              </a:rPr>
              <a:t>, расширять свои знания </a:t>
            </a:r>
            <a:r>
              <a:rPr lang="ru-RU" sz="2800" dirty="0" smtClean="0">
                <a:solidFill>
                  <a:schemeClr val="tx1"/>
                </a:solidFill>
              </a:rPr>
              <a:t>и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возможности</a:t>
            </a:r>
            <a:r>
              <a:rPr lang="ru-RU" sz="2800" dirty="0">
                <a:solidFill>
                  <a:schemeClr val="tx1"/>
                </a:solidFill>
              </a:rPr>
              <a:t>, участвовать в социальной жизни</a:t>
            </a:r>
            <a:r>
              <a:rPr lang="ru-RU" sz="2800" dirty="0" smtClean="0">
                <a:solidFill>
                  <a:schemeClr val="tx1"/>
                </a:solidFill>
              </a:rPr>
              <a:t>»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33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У развитого читателя должны быть сформированы обе группы умений: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1"/>
                </a:solidFill>
              </a:rPr>
              <a:t>1. Умение извлекать из текста информацию и на её основании формулировать выводы.</a:t>
            </a:r>
          </a:p>
          <a:p>
            <a:r>
              <a:rPr lang="ru-RU" sz="2400" dirty="0">
                <a:solidFill>
                  <a:schemeClr val="tx1"/>
                </a:solidFill>
              </a:rPr>
              <a:t>2. Умения, основанные на собственных размышлениях о прочитанном</a:t>
            </a:r>
            <a:r>
              <a:rPr lang="ru-RU" sz="2400" dirty="0" smtClean="0">
                <a:solidFill>
                  <a:schemeClr val="tx1"/>
                </a:solidFill>
              </a:rPr>
              <a:t>: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sym typeface="Wingdings"/>
              </a:rPr>
              <a:t></a:t>
            </a:r>
            <a:r>
              <a:rPr lang="ru-RU" sz="2400" dirty="0" smtClean="0">
                <a:solidFill>
                  <a:schemeClr val="tx1"/>
                </a:solidFill>
              </a:rPr>
              <a:t>интерпретировать </a:t>
            </a:r>
            <a:r>
              <a:rPr lang="ru-RU" sz="2400" dirty="0">
                <a:solidFill>
                  <a:schemeClr val="tx1"/>
                </a:solidFill>
              </a:rPr>
              <a:t>и оценивать информацию  текста в контексте собственных знаний</a:t>
            </a:r>
            <a:r>
              <a:rPr lang="ru-RU" sz="2400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sym typeface="Wingdings"/>
              </a:rPr>
              <a:t></a:t>
            </a:r>
            <a:r>
              <a:rPr lang="ru-RU" sz="2400" dirty="0" smtClean="0">
                <a:solidFill>
                  <a:schemeClr val="tx1"/>
                </a:solidFill>
              </a:rPr>
              <a:t>устанавливать </a:t>
            </a:r>
            <a:r>
              <a:rPr lang="ru-RU" sz="2400" dirty="0">
                <a:solidFill>
                  <a:schemeClr val="tx1"/>
                </a:solidFill>
              </a:rPr>
              <a:t>связи, которые не высказаны автором напрямую; 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  <a:sym typeface="Wingdings"/>
              </a:rPr>
              <a:t>интерпретировать </a:t>
            </a:r>
            <a:r>
              <a:rPr lang="ru-RU" sz="2400" dirty="0" smtClean="0">
                <a:solidFill>
                  <a:schemeClr val="tx1"/>
                </a:solidFill>
              </a:rPr>
              <a:t>их</a:t>
            </a:r>
            <a:r>
              <a:rPr lang="ru-RU" sz="2400" dirty="0">
                <a:solidFill>
                  <a:schemeClr val="tx1"/>
                </a:solidFill>
              </a:rPr>
              <a:t>, соотнося с общей идеей текста.</a:t>
            </a:r>
          </a:p>
        </p:txBody>
      </p:sp>
    </p:spTree>
    <p:extLst>
      <p:ext uri="{BB962C8B-B14F-4D97-AF65-F5344CB8AC3E}">
        <p14:creationId xmlns:p14="http://schemas.microsoft.com/office/powerpoint/2010/main" val="3800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834883" cy="386104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Формы обучения</a:t>
            </a:r>
            <a:r>
              <a:rPr lang="ru-RU" dirty="0" smtClean="0"/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– 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это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внешнее выражение согласованной деятельности учителя и учащихся, осуществляемой в определённом порядке и режиме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404812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48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052736"/>
            <a:ext cx="7762875" cy="720079"/>
          </a:xfrm>
        </p:spPr>
        <p:txBody>
          <a:bodyPr/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ea typeface="Times New Roman"/>
              </a:rPr>
              <a:t>Уровни читательской грамотности младшего школьного </a:t>
            </a:r>
            <a:r>
              <a:rPr lang="ru-RU" sz="3200" b="1" dirty="0" smtClean="0">
                <a:solidFill>
                  <a:srgbClr val="FF0000"/>
                </a:solidFill>
                <a:ea typeface="Times New Roman"/>
              </a:rPr>
              <a:t>возраста</a:t>
            </a:r>
            <a:br>
              <a:rPr lang="ru-RU" sz="3200" b="1" dirty="0" smtClean="0">
                <a:solidFill>
                  <a:srgbClr val="FF0000"/>
                </a:solidFill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600" y="1828800"/>
            <a:ext cx="7757864" cy="4105275"/>
          </a:xfrm>
        </p:spPr>
        <p:txBody>
          <a:bodyPr/>
          <a:lstStyle/>
          <a:p>
            <a:pPr lvl="0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 Фрагментарный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уровень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2400" dirty="0" smtClean="0"/>
              <a:t>        </a:t>
            </a:r>
            <a:r>
              <a:rPr lang="ru-RU" sz="2400" dirty="0" smtClean="0">
                <a:solidFill>
                  <a:schemeClr val="tx1"/>
                </a:solidFill>
              </a:rPr>
              <a:t>У </a:t>
            </a:r>
            <a:r>
              <a:rPr lang="ru-RU" sz="2400" dirty="0">
                <a:solidFill>
                  <a:schemeClr val="tx1"/>
                </a:solidFill>
              </a:rPr>
              <a:t>детей, отсутствует целостное представление </a:t>
            </a:r>
            <a:r>
              <a:rPr lang="ru-RU" sz="2400" dirty="0" smtClean="0">
                <a:solidFill>
                  <a:schemeClr val="tx1"/>
                </a:solidFill>
              </a:rPr>
              <a:t>о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произведении</a:t>
            </a:r>
            <a:r>
              <a:rPr lang="ru-RU" sz="2400" dirty="0">
                <a:solidFill>
                  <a:schemeClr val="tx1"/>
                </a:solidFill>
              </a:rPr>
              <a:t>, их внимание сосредоточено на </a:t>
            </a:r>
            <a:r>
              <a:rPr lang="ru-RU" sz="2400" dirty="0" smtClean="0">
                <a:solidFill>
                  <a:schemeClr val="tx1"/>
                </a:solidFill>
              </a:rPr>
              <a:t>отдельных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событиях</a:t>
            </a:r>
            <a:r>
              <a:rPr lang="ru-RU" sz="2400" dirty="0">
                <a:solidFill>
                  <a:schemeClr val="tx1"/>
                </a:solidFill>
              </a:rPr>
              <a:t>, они не могут установить связи </a:t>
            </a:r>
            <a:r>
              <a:rPr lang="ru-RU" sz="2400" dirty="0" smtClean="0">
                <a:solidFill>
                  <a:schemeClr val="tx1"/>
                </a:solidFill>
              </a:rPr>
              <a:t>между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эпизодами</a:t>
            </a:r>
            <a:r>
              <a:rPr lang="ru-RU" sz="2400" dirty="0">
                <a:solidFill>
                  <a:schemeClr val="tx1"/>
                </a:solidFill>
              </a:rPr>
              <a:t>. Художественное </a:t>
            </a:r>
            <a:r>
              <a:rPr lang="ru-RU" sz="2400" dirty="0" smtClean="0">
                <a:solidFill>
                  <a:schemeClr val="tx1"/>
                </a:solidFill>
              </a:rPr>
              <a:t>произведение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воспринимается </a:t>
            </a:r>
            <a:r>
              <a:rPr lang="ru-RU" sz="2400" dirty="0">
                <a:solidFill>
                  <a:schemeClr val="tx1"/>
                </a:solidFill>
              </a:rPr>
              <a:t>ими как описание случая</a:t>
            </a:r>
            <a:r>
              <a:rPr lang="ru-RU" sz="2400" dirty="0" smtClean="0">
                <a:solidFill>
                  <a:schemeClr val="tx1"/>
                </a:solidFill>
              </a:rPr>
              <a:t>,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не </a:t>
            </a:r>
            <a:r>
              <a:rPr lang="ru-RU" sz="2400" dirty="0" smtClean="0">
                <a:solidFill>
                  <a:schemeClr val="tx1"/>
                </a:solidFill>
              </a:rPr>
              <a:t>пытаются определить </a:t>
            </a:r>
            <a:r>
              <a:rPr lang="ru-RU" sz="2400" dirty="0">
                <a:solidFill>
                  <a:schemeClr val="tx1"/>
                </a:solidFill>
              </a:rPr>
              <a:t>авторскую позицию, 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не обобщают прочитанное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311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762875" cy="1133475"/>
          </a:xfrm>
        </p:spPr>
        <p:txBody>
          <a:bodyPr/>
          <a:lstStyle/>
          <a:p>
            <a:pPr marL="342900" lvl="0" indent="450215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II.  Констатирующий уровень</a:t>
            </a:r>
            <a:r>
              <a:rPr lang="ru-RU" sz="3200" dirty="0">
                <a:solidFill>
                  <a:srgbClr val="FF0000"/>
                </a:solidFill>
                <a:ea typeface="Times New Roman"/>
              </a:rPr>
              <a:t/>
            </a:r>
            <a:br>
              <a:rPr lang="ru-RU" sz="3200" dirty="0">
                <a:solidFill>
                  <a:srgbClr val="FF0000"/>
                </a:solidFill>
                <a:ea typeface="Times New Roman"/>
              </a:rPr>
            </a:b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916832"/>
            <a:ext cx="7762875" cy="2721099"/>
          </a:xfrm>
        </p:spPr>
        <p:txBody>
          <a:bodyPr/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ea typeface="Times New Roman"/>
              </a:rPr>
              <a:t>Внимание </a:t>
            </a:r>
            <a:r>
              <a:rPr lang="ru-RU" sz="2400" dirty="0">
                <a:solidFill>
                  <a:schemeClr val="tx1"/>
                </a:solidFill>
                <a:ea typeface="Times New Roman"/>
              </a:rPr>
              <a:t>сосредоточено на событиях, легко восстанавливают последовательность,  но не всегда понимают, как события связаны друг с другом. </a:t>
            </a:r>
            <a:r>
              <a:rPr lang="ru-RU" sz="2400" dirty="0" smtClean="0">
                <a:solidFill>
                  <a:schemeClr val="tx1"/>
                </a:solidFill>
                <a:ea typeface="Times New Roman"/>
              </a:rPr>
              <a:t>При </a:t>
            </a:r>
            <a:r>
              <a:rPr lang="ru-RU" sz="2400" dirty="0">
                <a:solidFill>
                  <a:schemeClr val="tx1"/>
                </a:solidFill>
                <a:ea typeface="Times New Roman"/>
              </a:rPr>
              <a:t>специальных вопросах учащиеся могут верно определить мотивы поведения персонажей, ориентируясь больше на житейское представление о причинах того или иного </a:t>
            </a:r>
            <a:r>
              <a:rPr lang="ru-RU" sz="2400" dirty="0" smtClean="0">
                <a:solidFill>
                  <a:schemeClr val="tx1"/>
                </a:solidFill>
                <a:ea typeface="Times New Roman"/>
              </a:rPr>
              <a:t>поступка</a:t>
            </a:r>
            <a:r>
              <a:rPr lang="ru-RU" sz="2000" dirty="0" smtClean="0">
                <a:solidFill>
                  <a:schemeClr val="tx1"/>
                </a:solidFill>
                <a:ea typeface="Times New Roman"/>
              </a:rPr>
              <a:t>. </a:t>
            </a:r>
            <a:r>
              <a:rPr lang="ru-RU" sz="2400" dirty="0" smtClean="0">
                <a:solidFill>
                  <a:schemeClr val="tx1"/>
                </a:solidFill>
                <a:ea typeface="Times New Roman"/>
              </a:rPr>
              <a:t>Авторская </a:t>
            </a:r>
            <a:r>
              <a:rPr lang="ru-RU" sz="2400" dirty="0">
                <a:solidFill>
                  <a:schemeClr val="tx1"/>
                </a:solidFill>
                <a:ea typeface="Times New Roman"/>
              </a:rPr>
              <a:t>позиция, художественная идея остаются неосвоенными, </a:t>
            </a:r>
            <a:r>
              <a:rPr lang="ru-RU" sz="2400" dirty="0" smtClean="0">
                <a:solidFill>
                  <a:schemeClr val="tx1"/>
                </a:solidFill>
                <a:ea typeface="Times New Roman"/>
              </a:rPr>
              <a:t>обобщение </a:t>
            </a:r>
            <a:r>
              <a:rPr lang="ru-RU" sz="2400" dirty="0">
                <a:solidFill>
                  <a:schemeClr val="tx1"/>
                </a:solidFill>
                <a:ea typeface="Times New Roman"/>
              </a:rPr>
              <a:t>прочитанного подменяется пересказом содержания.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2144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III. Уровень “героя”</a:t>
            </a:r>
            <a:endParaRPr lang="ru-RU" sz="2800" dirty="0">
              <a:solidFill>
                <a:schemeClr val="accent6">
                  <a:lumMod val="50000"/>
                </a:schemeClr>
              </a:solidFill>
              <a:ea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1"/>
                </a:solidFill>
              </a:rPr>
              <a:t>В произведении детей интересуют, прежде всего, </a:t>
            </a:r>
            <a:r>
              <a:rPr lang="ru-RU" sz="2400" dirty="0" smtClean="0">
                <a:solidFill>
                  <a:schemeClr val="tx1"/>
                </a:solidFill>
              </a:rPr>
              <a:t>герои.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Они </a:t>
            </a:r>
            <a:r>
              <a:rPr lang="ru-RU" sz="2400" dirty="0">
                <a:solidFill>
                  <a:schemeClr val="tx1"/>
                </a:solidFill>
              </a:rPr>
              <a:t>верно определяют мотивы, последствия </a:t>
            </a:r>
            <a:r>
              <a:rPr lang="ru-RU" sz="2400" dirty="0" smtClean="0">
                <a:solidFill>
                  <a:schemeClr val="tx1"/>
                </a:solidFill>
              </a:rPr>
              <a:t>поступков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персонажей</a:t>
            </a:r>
            <a:r>
              <a:rPr lang="ru-RU" sz="2400" dirty="0">
                <a:solidFill>
                  <a:schemeClr val="tx1"/>
                </a:solidFill>
              </a:rPr>
              <a:t>, дают оценку героям, обосновывают </a:t>
            </a:r>
            <a:r>
              <a:rPr lang="ru-RU" sz="2400" dirty="0" smtClean="0">
                <a:solidFill>
                  <a:schemeClr val="tx1"/>
                </a:solidFill>
              </a:rPr>
              <a:t>свою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точку </a:t>
            </a:r>
            <a:r>
              <a:rPr lang="ru-RU" sz="2400" dirty="0">
                <a:solidFill>
                  <a:schemeClr val="tx1"/>
                </a:solidFill>
              </a:rPr>
              <a:t>зрения ссылкой на поступки. При </a:t>
            </a:r>
            <a:r>
              <a:rPr lang="ru-RU" sz="2400" dirty="0" smtClean="0">
                <a:solidFill>
                  <a:schemeClr val="tx1"/>
                </a:solidFill>
              </a:rPr>
              <a:t>специальных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побуждающих </a:t>
            </a:r>
            <a:r>
              <a:rPr lang="ru-RU" sz="2400" dirty="0">
                <a:solidFill>
                  <a:schemeClr val="tx1"/>
                </a:solidFill>
              </a:rPr>
              <a:t>вопросах учителя </a:t>
            </a:r>
            <a:r>
              <a:rPr lang="ru-RU" sz="2400" dirty="0" smtClean="0">
                <a:solidFill>
                  <a:schemeClr val="tx1"/>
                </a:solidFill>
              </a:rPr>
              <a:t>могут определить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авторскую </a:t>
            </a:r>
            <a:r>
              <a:rPr lang="ru-RU" sz="2400" dirty="0">
                <a:solidFill>
                  <a:schemeClr val="tx1"/>
                </a:solidFill>
              </a:rPr>
              <a:t>позицию, хотя при самостоятельном </a:t>
            </a:r>
            <a:r>
              <a:rPr lang="ru-RU" sz="2400" dirty="0" smtClean="0">
                <a:solidFill>
                  <a:schemeClr val="tx1"/>
                </a:solidFill>
              </a:rPr>
              <a:t>чтении,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как </a:t>
            </a:r>
            <a:r>
              <a:rPr lang="ru-RU" sz="2400" dirty="0">
                <a:solidFill>
                  <a:schemeClr val="tx1"/>
                </a:solidFill>
              </a:rPr>
              <a:t>правило, не обращают внимания на автора </a:t>
            </a:r>
            <a:r>
              <a:rPr lang="ru-RU" sz="2400" dirty="0" smtClean="0">
                <a:solidFill>
                  <a:schemeClr val="tx1"/>
                </a:solidFill>
              </a:rPr>
              <a:t>текста.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Обобщение </a:t>
            </a:r>
            <a:r>
              <a:rPr lang="ru-RU" sz="2400" dirty="0">
                <a:solidFill>
                  <a:schemeClr val="tx1"/>
                </a:solidFill>
              </a:rPr>
              <a:t>не выходит за рамки конкретного образа.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53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762875" cy="1133475"/>
          </a:xfrm>
        </p:spPr>
        <p:txBody>
          <a:bodyPr/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IV. Уровень “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идеи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”</a:t>
            </a:r>
            <a:r>
              <a:rPr lang="ru-RU" sz="4000" dirty="0">
                <a:ea typeface="Times New Roman"/>
              </a:rPr>
              <a:t/>
            </a:r>
            <a:br>
              <a:rPr lang="ru-RU" sz="4000" dirty="0"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556792"/>
            <a:ext cx="7474843" cy="4105275"/>
          </a:xfrm>
        </p:spPr>
        <p:txBody>
          <a:bodyPr/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ea typeface="Times New Roman"/>
              </a:rPr>
              <a:t>Дети любят размышлять над прочитанным. </a:t>
            </a:r>
            <a:r>
              <a:rPr lang="ru-RU" sz="2400" dirty="0" smtClean="0">
                <a:solidFill>
                  <a:schemeClr val="tx1"/>
                </a:solidFill>
                <a:ea typeface="Times New Roman"/>
              </a:rPr>
              <a:t>Они способны увидеть </a:t>
            </a:r>
            <a:r>
              <a:rPr lang="ru-RU" sz="2400" dirty="0">
                <a:solidFill>
                  <a:schemeClr val="tx1"/>
                </a:solidFill>
                <a:ea typeface="Times New Roman"/>
              </a:rPr>
              <a:t>авторскую позицию. Их обобщение выходит за рамки конкретного образа. При самостоятельном чтении и постановке вопросов к тексту читатели данной группы способны увидеть основной конфликт произведения, их интересует авторское отношение к персонажам, они часто обращают внимание на название произведения, на отдельные художественные детали.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3876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762875" cy="1133475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Оценка уровня сформированности читательской грамотности: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/>
              <a:buChar char="v"/>
            </a:pPr>
            <a:r>
              <a:rPr lang="ru-RU" sz="2400" dirty="0" smtClean="0">
                <a:solidFill>
                  <a:schemeClr val="tx1"/>
                </a:solidFill>
                <a:sym typeface="Wingdings"/>
              </a:rPr>
              <a:t>«Тест на оценку сформированности навыков чтения»;</a:t>
            </a:r>
          </a:p>
          <a:p>
            <a:pPr marL="0" indent="0"/>
            <a:endParaRPr lang="ru-RU" sz="2400" dirty="0" smtClean="0">
              <a:solidFill>
                <a:schemeClr val="tx1"/>
              </a:solidFill>
              <a:sym typeface="Wingdings"/>
            </a:endParaRPr>
          </a:p>
          <a:p>
            <a:pPr marL="457200" indent="-457200">
              <a:buFont typeface="Wingdings"/>
              <a:buChar char="v"/>
            </a:pPr>
            <a:r>
              <a:rPr lang="ru-RU" sz="2400" dirty="0" smtClean="0">
                <a:solidFill>
                  <a:schemeClr val="tx1"/>
                </a:solidFill>
                <a:sym typeface="Wingdings"/>
              </a:rPr>
              <a:t>«Тест грамотности чтения художественных текстов», цель которых выявить начальный уровень сформированности аналитических умений младших школьников»;</a:t>
            </a:r>
          </a:p>
          <a:p>
            <a:pPr marL="0" indent="0"/>
            <a:endParaRPr lang="ru-RU" sz="2400" dirty="0" smtClean="0">
              <a:solidFill>
                <a:schemeClr val="tx1"/>
              </a:solidFill>
              <a:sym typeface="Wingdings"/>
            </a:endParaRPr>
          </a:p>
          <a:p>
            <a:pPr marL="457200" indent="-457200">
              <a:buFont typeface="Wingdings"/>
              <a:buChar char="v"/>
            </a:pPr>
            <a:r>
              <a:rPr lang="ru-RU" sz="2400" dirty="0" smtClean="0">
                <a:solidFill>
                  <a:schemeClr val="tx1"/>
                </a:solidFill>
                <a:sym typeface="Wingdings"/>
              </a:rPr>
              <a:t>Анкета «Хороший ли я читатель?», позволяющий увидеть уровень самооценки учащихся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01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924" y="260648"/>
            <a:ext cx="7762875" cy="1133475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Диалог автора через текст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Л.Толстой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«Косточка»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6236" y="1484784"/>
            <a:ext cx="80782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Купила мать слив и хотела их дать детям после обеда.                                  </a:t>
            </a:r>
          </a:p>
          <a:p>
            <a:r>
              <a:rPr lang="ru-RU" i="1" dirty="0" smtClean="0"/>
              <a:t>–</a:t>
            </a:r>
            <a:r>
              <a:rPr lang="ru-RU" b="1" i="1" dirty="0" smtClean="0"/>
              <a:t>Часто ли в семье ели сливы?  </a:t>
            </a:r>
            <a:r>
              <a:rPr lang="ru-RU" dirty="0" smtClean="0"/>
              <a:t>________________________       </a:t>
            </a:r>
          </a:p>
          <a:p>
            <a:r>
              <a:rPr lang="ru-RU" dirty="0" smtClean="0"/>
              <a:t>                  </a:t>
            </a:r>
          </a:p>
          <a:p>
            <a:r>
              <a:rPr lang="ru-RU" dirty="0" smtClean="0"/>
              <a:t>Они лежали на тарелке. Ваня  никогда не ел слив и все нюхал их.             </a:t>
            </a:r>
          </a:p>
          <a:p>
            <a:r>
              <a:rPr lang="ru-RU" dirty="0" smtClean="0"/>
              <a:t>–</a:t>
            </a:r>
            <a:r>
              <a:rPr lang="ru-RU" b="1" i="1" dirty="0"/>
              <a:t>Сколько лет Ване (он большой или маленький)? Ел ли он раньше сливы?                               Нравились ли они  ему? Сдерживает ли он себя?</a:t>
            </a:r>
            <a:r>
              <a:rPr lang="ru-RU" dirty="0"/>
              <a:t> </a:t>
            </a:r>
            <a:r>
              <a:rPr lang="ru-RU" dirty="0" smtClean="0"/>
              <a:t>________________________</a:t>
            </a:r>
          </a:p>
          <a:p>
            <a:endParaRPr lang="ru-RU" dirty="0"/>
          </a:p>
          <a:p>
            <a:r>
              <a:rPr lang="ru-RU" dirty="0"/>
              <a:t>И очень они ему нравились.   Очень хотелось съесть.</a:t>
            </a:r>
          </a:p>
          <a:p>
            <a:r>
              <a:rPr lang="ru-RU" dirty="0"/>
              <a:t>–</a:t>
            </a:r>
            <a:r>
              <a:rPr lang="ru-RU" b="1" i="1" dirty="0"/>
              <a:t>Чей голос ты слышишь? Кто мог сказать такие слова, повторяя дважды             </a:t>
            </a:r>
          </a:p>
          <a:p>
            <a:r>
              <a:rPr lang="ru-RU" b="1" i="1" dirty="0"/>
              <a:t>слово "очень </a:t>
            </a:r>
            <a:r>
              <a:rPr lang="ru-RU" i="1" dirty="0"/>
              <a:t>  </a:t>
            </a:r>
            <a:r>
              <a:rPr lang="ru-RU" dirty="0" smtClean="0"/>
              <a:t>________________________________________________</a:t>
            </a:r>
          </a:p>
          <a:p>
            <a:endParaRPr lang="ru-RU" dirty="0"/>
          </a:p>
          <a:p>
            <a:r>
              <a:rPr lang="ru-RU" dirty="0"/>
              <a:t>Он все ходил мимо слив.                             </a:t>
            </a:r>
          </a:p>
          <a:p>
            <a:r>
              <a:rPr lang="ru-RU" dirty="0"/>
              <a:t>–</a:t>
            </a:r>
            <a:r>
              <a:rPr lang="ru-RU" b="1" i="1" dirty="0"/>
              <a:t>Знал ли Ваня, что брать без спросу нехорошо? Долго ли сдерживал себя? </a:t>
            </a:r>
            <a:r>
              <a:rPr lang="ru-RU" b="1" dirty="0"/>
              <a:t> </a:t>
            </a:r>
            <a:r>
              <a:rPr lang="ru-RU" dirty="0"/>
              <a:t>                                                                __________________________________________________________________                      </a:t>
            </a:r>
          </a:p>
          <a:p>
            <a:r>
              <a:rPr lang="ru-RU" dirty="0"/>
              <a:t>Когда никого не было в горнице, он не удержался, схватил одну сливу и съел.                           </a:t>
            </a:r>
          </a:p>
          <a:p>
            <a:r>
              <a:rPr lang="ru-RU" dirty="0"/>
              <a:t>–</a:t>
            </a:r>
            <a:r>
              <a:rPr lang="ru-RU" b="1" i="1" dirty="0"/>
              <a:t>Что малышу помогало  удержаться раньше</a:t>
            </a:r>
            <a:r>
              <a:rPr lang="ru-RU" dirty="0"/>
              <a:t>? </a:t>
            </a:r>
            <a:r>
              <a:rPr lang="ru-RU" dirty="0" smtClean="0"/>
              <a:t>________________________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436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770485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11190"/>
            <a:ext cx="770485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89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756084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93096"/>
            <a:ext cx="763284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93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669" y="3391663"/>
            <a:ext cx="7762875" cy="2592288"/>
          </a:xfrm>
        </p:spPr>
        <p:txBody>
          <a:bodyPr/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ea typeface="Times New Roman"/>
              </a:rPr>
              <a:t>«Мои ученики будут узнавать новое не только от меня; </a:t>
            </a:r>
            <a:endParaRPr lang="ru-RU" dirty="0" smtClean="0">
              <a:solidFill>
                <a:schemeClr val="tx1"/>
              </a:solidFill>
              <a:ea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ea typeface="Times New Roman"/>
              </a:rPr>
              <a:t>они будут </a:t>
            </a:r>
            <a:r>
              <a:rPr lang="ru-RU" dirty="0">
                <a:solidFill>
                  <a:schemeClr val="tx1"/>
                </a:solidFill>
                <a:ea typeface="Times New Roman"/>
              </a:rPr>
              <a:t>открывать это новое сами»</a:t>
            </a:r>
            <a:r>
              <a:rPr lang="ru-RU" dirty="0">
                <a:ea typeface="Times New Roman"/>
              </a:rPr>
              <a:t> </a:t>
            </a:r>
            <a:endParaRPr lang="ru-RU" dirty="0" smtClean="0">
              <a:ea typeface="Times New Roman"/>
            </a:endParaRPr>
          </a:p>
          <a:p>
            <a:pPr indent="450215" algn="r">
              <a:lnSpc>
                <a:spcPct val="115000"/>
              </a:lnSpc>
              <a:spcAft>
                <a:spcPts val="0"/>
              </a:spcAft>
            </a:pPr>
            <a:r>
              <a:rPr lang="ru-RU" i="1" dirty="0" smtClean="0">
                <a:solidFill>
                  <a:schemeClr val="tx1"/>
                </a:solidFill>
                <a:ea typeface="Times New Roman"/>
              </a:rPr>
              <a:t>И.Г</a:t>
            </a:r>
            <a:r>
              <a:rPr lang="ru-RU" i="1" dirty="0">
                <a:solidFill>
                  <a:schemeClr val="tx1"/>
                </a:solidFill>
                <a:ea typeface="Times New Roman"/>
              </a:rPr>
              <a:t>. </a:t>
            </a:r>
            <a:r>
              <a:rPr lang="ru-RU" i="1" dirty="0" smtClean="0">
                <a:solidFill>
                  <a:schemeClr val="tx1"/>
                </a:solidFill>
                <a:ea typeface="Times New Roman"/>
              </a:rPr>
              <a:t>Песталоцци</a:t>
            </a:r>
            <a:endParaRPr lang="ru-RU" sz="2800" dirty="0">
              <a:solidFill>
                <a:schemeClr val="tx1"/>
              </a:solidFill>
              <a:ea typeface="Times New Roman"/>
            </a:endParaRP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1872208" cy="2666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43808" y="404664"/>
            <a:ext cx="6048672" cy="1512168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Швейцарский педагог;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одним </a:t>
            </a:r>
            <a:r>
              <a:rPr lang="ru-RU" sz="1800" dirty="0">
                <a:solidFill>
                  <a:schemeClr val="tx1"/>
                </a:solidFill>
              </a:rPr>
              <a:t>из первых указал </a:t>
            </a:r>
            <a:r>
              <a:rPr lang="ru-RU" sz="1800" dirty="0" smtClean="0">
                <a:solidFill>
                  <a:schemeClr val="tx1"/>
                </a:solidFill>
              </a:rPr>
              <a:t>на </a:t>
            </a:r>
            <a:r>
              <a:rPr lang="ru-RU" sz="1800" dirty="0">
                <a:solidFill>
                  <a:schemeClr val="tx1"/>
                </a:solidFill>
              </a:rPr>
              <a:t>значимость </a:t>
            </a:r>
            <a:r>
              <a:rPr lang="ru-RU" sz="1800" dirty="0" smtClean="0">
                <a:solidFill>
                  <a:schemeClr val="tx1"/>
                </a:solidFill>
              </a:rPr>
              <a:t>развивающего обучения, базирующегося </a:t>
            </a:r>
            <a:r>
              <a:rPr lang="ru-RU" sz="1800" dirty="0">
                <a:solidFill>
                  <a:schemeClr val="tx1"/>
                </a:solidFill>
              </a:rPr>
              <a:t>не на мёртвых азбучных истинах, </a:t>
            </a:r>
            <a:r>
              <a:rPr lang="ru-RU" sz="1800" dirty="0" smtClean="0">
                <a:solidFill>
                  <a:schemeClr val="tx1"/>
                </a:solidFill>
              </a:rPr>
              <a:t>а </a:t>
            </a:r>
            <a:r>
              <a:rPr lang="ru-RU" sz="1800" dirty="0">
                <a:solidFill>
                  <a:schemeClr val="tx1"/>
                </a:solidFill>
              </a:rPr>
              <a:t>на непосредственном </a:t>
            </a:r>
            <a:r>
              <a:rPr lang="ru-RU" sz="1800" dirty="0" smtClean="0">
                <a:solidFill>
                  <a:schemeClr val="tx1"/>
                </a:solidFill>
              </a:rPr>
              <a:t>наблюдении</a:t>
            </a:r>
            <a:r>
              <a:rPr lang="ru-RU" sz="1800" dirty="0">
                <a:solidFill>
                  <a:schemeClr val="tx1"/>
                </a:solidFill>
              </a:rPr>
              <a:t> </a:t>
            </a:r>
            <a:r>
              <a:rPr lang="ru-RU" sz="1800" dirty="0" smtClean="0">
                <a:solidFill>
                  <a:schemeClr val="tx1"/>
                </a:solidFill>
              </a:rPr>
              <a:t>и размышлении ребёнка </a:t>
            </a:r>
            <a:r>
              <a:rPr lang="ru-RU" sz="1800" dirty="0">
                <a:solidFill>
                  <a:schemeClr val="tx1"/>
                </a:solidFill>
              </a:rPr>
              <a:t>под </a:t>
            </a:r>
            <a:r>
              <a:rPr lang="ru-RU" sz="1800" dirty="0" smtClean="0">
                <a:solidFill>
                  <a:schemeClr val="tx1"/>
                </a:solidFill>
              </a:rPr>
              <a:t>руководством учителя. 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396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2339752" y="548680"/>
            <a:ext cx="5112568" cy="914400"/>
          </a:xfrm>
          <a:prstGeom prst="rect">
            <a:avLst/>
          </a:prstGeom>
          <a:solidFill>
            <a:srgbClr val="CC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4400" b="1" dirty="0"/>
              <a:t>Формы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 bwMode="auto">
          <a:xfrm>
            <a:off x="1115616" y="2160312"/>
            <a:ext cx="2448272" cy="914400"/>
          </a:xfrm>
          <a:prstGeom prst="round2Diag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197" y="2160312"/>
            <a:ext cx="2462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 bwMode="auto">
          <a:xfrm>
            <a:off x="1763688" y="3661406"/>
            <a:ext cx="2448272" cy="914400"/>
          </a:xfrm>
          <a:prstGeom prst="round2Diag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массовые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04332"/>
            <a:ext cx="245745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 bwMode="auto">
          <a:xfrm>
            <a:off x="3166477" y="5301208"/>
            <a:ext cx="3146648" cy="914400"/>
          </a:xfrm>
          <a:prstGeom prst="round2Diag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индивидуальные</a:t>
            </a:r>
          </a:p>
        </p:txBody>
      </p:sp>
      <p:cxnSp>
        <p:nvCxnSpPr>
          <p:cNvPr id="12" name="Прямая со стрелкой 11"/>
          <p:cNvCxnSpPr/>
          <p:nvPr/>
        </p:nvCxnSpPr>
        <p:spPr bwMode="auto">
          <a:xfrm flipH="1">
            <a:off x="3275856" y="1628800"/>
            <a:ext cx="1224136" cy="187220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Прямая со стрелкой 18"/>
          <p:cNvCxnSpPr/>
          <p:nvPr/>
        </p:nvCxnSpPr>
        <p:spPr bwMode="auto">
          <a:xfrm>
            <a:off x="5004048" y="1628800"/>
            <a:ext cx="936104" cy="187220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Прямая со стрелкой 24"/>
          <p:cNvCxnSpPr/>
          <p:nvPr/>
        </p:nvCxnSpPr>
        <p:spPr bwMode="auto">
          <a:xfrm>
            <a:off x="4739801" y="1628800"/>
            <a:ext cx="0" cy="345638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5" name="Прямая со стрелкой 1034"/>
          <p:cNvCxnSpPr/>
          <p:nvPr/>
        </p:nvCxnSpPr>
        <p:spPr bwMode="auto">
          <a:xfrm flipH="1">
            <a:off x="2699792" y="1628800"/>
            <a:ext cx="1393304" cy="53151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1" name="Прямая со стрелкой 1040"/>
          <p:cNvCxnSpPr/>
          <p:nvPr/>
        </p:nvCxnSpPr>
        <p:spPr bwMode="auto">
          <a:xfrm>
            <a:off x="5619997" y="1628800"/>
            <a:ext cx="1256259" cy="53151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8" name="TextBox 1047"/>
          <p:cNvSpPr txBox="1"/>
          <p:nvPr/>
        </p:nvSpPr>
        <p:spPr>
          <a:xfrm>
            <a:off x="6432485" y="2334071"/>
            <a:ext cx="1842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групповые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259632" y="2316981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фронтальные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1" name="TextBox 1050"/>
          <p:cNvSpPr txBox="1"/>
          <p:nvPr/>
        </p:nvSpPr>
        <p:spPr>
          <a:xfrm>
            <a:off x="5176127" y="3861048"/>
            <a:ext cx="2512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коллективные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00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Нестандартные уроки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627784" y="1844824"/>
            <a:ext cx="464906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B639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ysClr val="windowText" lastClr="000000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Урок – сказка         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ysClr val="windowText" lastClr="000000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Урок – путешествие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ysClr val="windowText" lastClr="000000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Урок – КВН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ysClr val="windowText" lastClr="000000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Урок – соревнование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ysClr val="windowText" lastClr="000000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Урок – исследование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ysClr val="windowText" lastClr="000000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lang="ru-RU" sz="2400" b="1" dirty="0" smtClean="0">
                <a:solidFill>
                  <a:sysClr val="windowText" lastClr="000000"/>
                </a:solidFill>
                <a:latin typeface="+mj-lt"/>
              </a:rPr>
              <a:t>Урок - </a:t>
            </a:r>
            <a:r>
              <a:rPr lang="ru-RU" sz="2400" b="1" dirty="0" err="1" smtClean="0">
                <a:solidFill>
                  <a:sysClr val="windowText" lastClr="000000"/>
                </a:solidFill>
                <a:latin typeface="+mj-lt"/>
              </a:rPr>
              <a:t>инсценирование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ysClr val="windowText" lastClr="000000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Урок – деловая игра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ysClr val="windowText" lastClr="000000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Урок – проект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ysClr val="windowText" lastClr="000000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Урок - экскурсия</a:t>
            </a:r>
          </a:p>
        </p:txBody>
      </p:sp>
    </p:spTree>
    <p:extLst>
      <p:ext uri="{BB962C8B-B14F-4D97-AF65-F5344CB8AC3E}">
        <p14:creationId xmlns:p14="http://schemas.microsoft.com/office/powerpoint/2010/main" val="145722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адиционный урок * 3) После чтения Ученики отвечают на вопросы учителя и переч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280920" cy="6384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628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9361900"/>
              </p:ext>
            </p:extLst>
          </p:nvPr>
        </p:nvGraphicFramePr>
        <p:xfrm>
          <a:off x="827584" y="260648"/>
          <a:ext cx="7992888" cy="6501823"/>
        </p:xfrm>
        <a:graphic>
          <a:graphicData uri="http://schemas.openxmlformats.org/drawingml/2006/table">
            <a:tbl>
              <a:tblPr firstRow="1" bandRow="1"/>
              <a:tblGrid>
                <a:gridCol w="2376264"/>
                <a:gridCol w="2520280"/>
                <a:gridCol w="3096344"/>
              </a:tblGrid>
              <a:tr h="7489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 этап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</a:p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работа </a:t>
                      </a:r>
                    </a:p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 до чтения текста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 этап –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работа с текстом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во время чтения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3 этап –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работа с текстом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после чтения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</a:tr>
              <a:tr h="9792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речевая разминка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(упражнение на отработку концентрации внимания, дыхания, артикуляции, расширения поля зрения)</a:t>
                      </a:r>
                    </a:p>
                  </a:txBody>
                  <a:tcPr marT="45726" marB="4572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b="1" kern="1200" dirty="0" smtClean="0"/>
                        <a:t>задания, связанные с контролем понимания текста</a:t>
                      </a:r>
                      <a:r>
                        <a:rPr lang="ru-RU" sz="1400" b="0" kern="1200" baseline="0" dirty="0" smtClean="0">
                          <a:solidFill>
                            <a:srgbClr val="170E02"/>
                          </a:solidFill>
                          <a:effectLst/>
                          <a:latin typeface="+mn-lt"/>
                        </a:rPr>
                        <a:t> (б</a:t>
                      </a:r>
                      <a:r>
                        <a:rPr lang="ru-RU" sz="1400" b="0" dirty="0" smtClean="0">
                          <a:solidFill>
                            <a:srgbClr val="170E02"/>
                          </a:solidFill>
                          <a:effectLst/>
                          <a:latin typeface="+mn-lt"/>
                          <a:ea typeface="Times New Roman"/>
                        </a:rPr>
                        <a:t>еседа по содержанию текста)</a:t>
                      </a:r>
                      <a:endParaRPr lang="ru-RU" sz="1400" b="0" dirty="0"/>
                    </a:p>
                  </a:txBody>
                  <a:tcPr marT="45726" marB="4572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b="1" kern="1200" dirty="0" smtClean="0"/>
                        <a:t>чтение, деление на части, составление плана;</a:t>
                      </a:r>
                    </a:p>
                    <a:p>
                      <a:r>
                        <a:rPr lang="ru-RU" sz="1400" b="1" kern="1200" dirty="0" smtClean="0"/>
                        <a:t>пересказ по плану или творческий;</a:t>
                      </a:r>
                    </a:p>
                    <a:p>
                      <a:r>
                        <a:rPr lang="ru-RU" sz="1400" b="1" kern="1200" dirty="0" smtClean="0"/>
                        <a:t>составление характеристики героев; проблемный анализ</a:t>
                      </a:r>
                      <a:endParaRPr lang="ru-RU" sz="1400" b="1" dirty="0"/>
                    </a:p>
                  </a:txBody>
                  <a:tcPr marT="45726" marB="4572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7"/>
                    </a:solidFill>
                  </a:tcPr>
                </a:tc>
              </a:tr>
              <a:tr h="11616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вступительная беседа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(обращение к жизненному опыту, биографии автора, историческим событиям)</a:t>
                      </a:r>
                    </a:p>
                  </a:txBody>
                  <a:tcPr marT="45726" marB="4572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170E02"/>
                          </a:solidFill>
                          <a:effectLst/>
                          <a:latin typeface="+mn-lt"/>
                          <a:ea typeface="Times New Roman"/>
                        </a:rPr>
                        <a:t>анализ текста </a:t>
                      </a:r>
                      <a:r>
                        <a:rPr lang="ru-RU" sz="1400" b="0" dirty="0" smtClean="0">
                          <a:solidFill>
                            <a:srgbClr val="170E02"/>
                          </a:solidFill>
                          <a:effectLst/>
                          <a:latin typeface="+mn-lt"/>
                          <a:ea typeface="Times New Roman"/>
                        </a:rPr>
                        <a:t>(стилистический</a:t>
                      </a:r>
                      <a:r>
                        <a:rPr lang="ru-RU" sz="1400" b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</a:rPr>
                        <a:t> - языковые средства произведения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</a:rPr>
                        <a:t>)</a:t>
                      </a:r>
                      <a:endParaRPr lang="ru-RU" sz="1200" dirty="0" smtClean="0">
                        <a:effectLst/>
                        <a:latin typeface="+mn-lt"/>
                        <a:ea typeface="Arial Unicode MS"/>
                      </a:endParaRPr>
                    </a:p>
                    <a:p>
                      <a:endParaRPr lang="ru-RU" sz="1400" b="0" dirty="0"/>
                    </a:p>
                  </a:txBody>
                  <a:tcPr marT="45726" marB="4572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b="1" kern="1200" dirty="0" smtClean="0"/>
                        <a:t>чтение, нахождение отрывка к иллюстрации;</a:t>
                      </a:r>
                    </a:p>
                    <a:p>
                      <a:r>
                        <a:rPr lang="ru-RU" sz="1400" b="1" kern="1200" dirty="0" smtClean="0"/>
                        <a:t>ролевое </a:t>
                      </a:r>
                      <a:r>
                        <a:rPr lang="ru-RU" sz="1400" b="1" kern="1200" baseline="0" dirty="0" smtClean="0"/>
                        <a:t> ч</a:t>
                      </a:r>
                      <a:r>
                        <a:rPr lang="ru-RU" sz="1400" b="1" kern="1200" dirty="0" smtClean="0"/>
                        <a:t>тение, выразительное чтение</a:t>
                      </a:r>
                      <a:endParaRPr lang="ru-RU" sz="1400" b="1" dirty="0"/>
                    </a:p>
                  </a:txBody>
                  <a:tcPr marT="45726" marB="4572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</a:tr>
              <a:tr h="961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словарная работа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(работа с непонятными и трудночитаемыми словами и выражениями)</a:t>
                      </a:r>
                    </a:p>
                  </a:txBody>
                  <a:tcPr marT="45726" marB="4572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b="1" kern="1200" dirty="0" smtClean="0"/>
                        <a:t>задания, связанные с </a:t>
                      </a:r>
                      <a:r>
                        <a:rPr lang="ru-RU" sz="1400" b="1" kern="1200" dirty="0" err="1" smtClean="0"/>
                        <a:t>вопросно‐ответными</a:t>
                      </a:r>
                      <a:r>
                        <a:rPr lang="ru-RU" sz="1400" b="1" kern="1200" dirty="0" smtClean="0"/>
                        <a:t> упражнениями</a:t>
                      </a:r>
                      <a:endParaRPr lang="ru-RU" sz="1400" b="1" dirty="0"/>
                    </a:p>
                  </a:txBody>
                  <a:tcPr marT="45726" marB="4572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b="1" kern="1200" dirty="0" err="1" smtClean="0"/>
                        <a:t>Нпахождение</a:t>
                      </a:r>
                      <a:r>
                        <a:rPr lang="ru-RU" sz="1400" b="1" kern="1200" dirty="0" smtClean="0"/>
                        <a:t> в тексте отрывка, который поможет ответить на вопрос</a:t>
                      </a:r>
                      <a:endParaRPr lang="ru-RU" sz="1400" b="1" dirty="0"/>
                    </a:p>
                  </a:txBody>
                  <a:tcPr marT="45726" marB="4572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7"/>
                    </a:solidFill>
                  </a:tcPr>
                </a:tc>
              </a:tr>
              <a:tr h="530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работа с заголовком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(антиципация</a:t>
                      </a:r>
                    </a:p>
                  </a:txBody>
                  <a:tcPr marT="45726" marB="4572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6" marB="45726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b="1" kern="1200" dirty="0" smtClean="0"/>
                        <a:t>чтение самого красивого места в тексте или в стихотворении</a:t>
                      </a:r>
                      <a:endParaRPr lang="ru-RU" sz="1400" b="1" dirty="0"/>
                    </a:p>
                  </a:txBody>
                  <a:tcPr marT="45726" marB="4572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</a:tr>
              <a:tr h="4776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работа с иллюстрацией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6" marB="4572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400" b="1" kern="1200" dirty="0" smtClean="0"/>
                        <a:t>нахождение по данному началу или концу предложения всего </a:t>
                      </a:r>
                      <a:r>
                        <a:rPr lang="ru-RU" sz="1400" b="1" kern="1200" dirty="0" err="1" smtClean="0"/>
                        <a:t>предлож</a:t>
                      </a:r>
                      <a:r>
                        <a:rPr lang="ru-RU" sz="1400" b="1" kern="1200" dirty="0" smtClean="0"/>
                        <a:t>.</a:t>
                      </a:r>
                      <a:endParaRPr lang="ru-RU" sz="1400" b="1" dirty="0"/>
                    </a:p>
                  </a:txBody>
                  <a:tcPr marT="45726" marB="45726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7"/>
                    </a:solidFill>
                  </a:tcPr>
                </a:tc>
              </a:tr>
              <a:tr h="12724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1" dirty="0" smtClean="0"/>
                        <a:t>прослушивание музыки</a:t>
                      </a:r>
                      <a:endParaRPr lang="ru-RU" sz="1400" b="1" dirty="0"/>
                    </a:p>
                  </a:txBody>
                  <a:tcPr marT="45726" marB="45726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047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400" b="1" dirty="0"/>
                    </a:p>
                  </a:txBody>
                  <a:tcPr marT="45726" marB="45726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400" b="1" dirty="0"/>
                    </a:p>
                  </a:txBody>
                  <a:tcPr marT="45726" marB="4572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b="1" kern="1200" dirty="0" smtClean="0"/>
                        <a:t>чтение отрывка, к которому можно подобрать пословицу или в котором выражена главная мысль </a:t>
                      </a:r>
                      <a:r>
                        <a:rPr lang="ru-RU" sz="1400" b="1" kern="1200" dirty="0" err="1" smtClean="0"/>
                        <a:t>произвед</a:t>
                      </a:r>
                      <a:r>
                        <a:rPr lang="ru-RU" sz="1400" b="1" kern="1200" dirty="0" smtClean="0"/>
                        <a:t>.</a:t>
                      </a:r>
                      <a:endParaRPr lang="ru-RU" sz="1400" b="1" dirty="0"/>
                    </a:p>
                  </a:txBody>
                  <a:tcPr marT="45726" marB="45726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</a:tr>
              <a:tr h="53047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400" b="1" dirty="0"/>
                    </a:p>
                  </a:txBody>
                  <a:tcPr marT="45726" marB="4572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7"/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400" b="1" dirty="0"/>
                    </a:p>
                  </a:txBody>
                  <a:tcPr marT="45726" marB="4572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b="1" kern="1200" dirty="0" err="1" smtClean="0"/>
                        <a:t>инсценирование</a:t>
                      </a:r>
                      <a:r>
                        <a:rPr lang="ru-RU" sz="1400" b="1" kern="1200" dirty="0" smtClean="0"/>
                        <a:t> , зарисовки</a:t>
                      </a:r>
                      <a:r>
                        <a:rPr lang="ru-RU" sz="1400" b="1" kern="1200" baseline="0" dirty="0" smtClean="0"/>
                        <a:t> к тексту и др.</a:t>
                      </a:r>
                      <a:endParaRPr lang="ru-RU" sz="1400" b="1" dirty="0"/>
                    </a:p>
                  </a:txBody>
                  <a:tcPr marT="45726" marB="4572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49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Приём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«Чтение с пометками»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844823"/>
            <a:ext cx="7224713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623" y="4686449"/>
            <a:ext cx="201771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5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Приём</a:t>
            </a: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«Толстые и тонкие вопросы»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017879"/>
              </p:ext>
            </p:extLst>
          </p:nvPr>
        </p:nvGraphicFramePr>
        <p:xfrm>
          <a:off x="1115616" y="1844824"/>
          <a:ext cx="7416824" cy="429361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708412"/>
                <a:gridCol w="3708412"/>
              </a:tblGrid>
              <a:tr h="60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Толстые вопросы</a:t>
                      </a:r>
                      <a:endParaRPr lang="ru-RU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Тонкие вопросы</a:t>
                      </a:r>
                      <a:endParaRPr lang="ru-RU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84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Дайте несколько объяснений, почему...?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Почему Вы </a:t>
                      </a:r>
                      <a:r>
                        <a:rPr lang="ru-RU" sz="24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считаете (думаете),что </a:t>
                      </a:r>
                      <a:r>
                        <a:rPr lang="ru-RU" sz="2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…?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чем различие…?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Предположите, что будет, если…?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Что, если…?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Кто…?              </a:t>
                      </a:r>
                      <a:r>
                        <a:rPr lang="ru-RU" sz="24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Что</a:t>
                      </a:r>
                      <a:r>
                        <a:rPr lang="ru-RU" sz="2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…?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Когда…?          </a:t>
                      </a:r>
                      <a:r>
                        <a:rPr lang="ru-RU" sz="24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Может</a:t>
                      </a:r>
                      <a:r>
                        <a:rPr lang="ru-RU" sz="2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…?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Будет…?          </a:t>
                      </a:r>
                      <a:r>
                        <a:rPr lang="ru-RU" sz="24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Мог </a:t>
                      </a:r>
                      <a:r>
                        <a:rPr lang="ru-RU" sz="2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 …?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Верно ли …?  </a:t>
                      </a:r>
                      <a:endParaRPr lang="ru-RU" sz="2400" b="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Было </a:t>
                      </a:r>
                      <a:r>
                        <a:rPr lang="ru-RU" sz="2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 …?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Как звали …?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Согласны ли Вы…?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26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7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899592" y="681818"/>
            <a:ext cx="761365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342900" indent="-333375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endParaRPr lang="ru-RU" sz="2800" dirty="0" smtClean="0">
              <a:solidFill>
                <a:srgbClr val="002060"/>
              </a:solidFill>
              <a:latin typeface="Times New Roman" pitchFamily="16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6" charset="0"/>
              </a:rPr>
              <a:t>Приём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ru-RU" sz="3600" dirty="0">
                <a:solidFill>
                  <a:srgbClr val="002060"/>
                </a:solidFill>
                <a:latin typeface="Times New Roman" pitchFamily="16" charset="0"/>
              </a:rPr>
              <a:t>«Чтение с остановками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6" charset="0"/>
              </a:rPr>
              <a:t>»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sz="2800" dirty="0">
                <a:solidFill>
                  <a:srgbClr val="002060"/>
                </a:solidFill>
                <a:latin typeface="Times New Roman" pitchFamily="16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itchFamily="16" charset="0"/>
              </a:rPr>
            </a:br>
            <a:endParaRPr lang="ru-RU" sz="2800" dirty="0">
              <a:solidFill>
                <a:srgbClr val="002060"/>
              </a:solidFill>
              <a:latin typeface="Times New Roman" pitchFamily="16" charset="0"/>
            </a:endParaRP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214909" y="1628800"/>
            <a:ext cx="716503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3375" indent="-333375"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b="1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marL="334963" algn="just" defTabSz="449263" fontAlgn="base">
              <a:spcBef>
                <a:spcPts val="600"/>
              </a:spcBef>
              <a:spcAft>
                <a:spcPct val="0"/>
              </a:spcAft>
              <a:buSzPct val="100000"/>
            </a:pPr>
            <a:r>
              <a:rPr lang="ru-RU" sz="2000" dirty="0" smtClean="0">
                <a:solidFill>
                  <a:srgbClr val="100800"/>
                </a:solidFill>
                <a:latin typeface="Times New Roman" pitchFamily="16" charset="0"/>
              </a:rPr>
              <a:t>          Текст читается дозированно. После каждой смысловой</a:t>
            </a:r>
          </a:p>
          <a:p>
            <a:pPr marL="334963" algn="just" defTabSz="449263" fontAlgn="base">
              <a:spcBef>
                <a:spcPts val="600"/>
              </a:spcBef>
              <a:spcAft>
                <a:spcPct val="0"/>
              </a:spcAft>
              <a:buSzPct val="100000"/>
            </a:pPr>
            <a:r>
              <a:rPr lang="ru-RU" sz="2000" dirty="0" smtClean="0">
                <a:solidFill>
                  <a:srgbClr val="100800"/>
                </a:solidFill>
                <a:latin typeface="Times New Roman" pitchFamily="16" charset="0"/>
              </a:rPr>
              <a:t>части обязательно делается остановка. Во время «стопа»</a:t>
            </a:r>
          </a:p>
          <a:p>
            <a:pPr marL="334963" algn="just" defTabSz="449263" fontAlgn="base">
              <a:spcBef>
                <a:spcPts val="600"/>
              </a:spcBef>
              <a:spcAft>
                <a:spcPct val="0"/>
              </a:spcAft>
              <a:buSzPct val="100000"/>
            </a:pPr>
            <a:r>
              <a:rPr lang="ru-RU" sz="2000" dirty="0" smtClean="0">
                <a:solidFill>
                  <a:srgbClr val="100800"/>
                </a:solidFill>
                <a:latin typeface="Times New Roman" pitchFamily="16" charset="0"/>
              </a:rPr>
              <a:t>ученики делают предположения о дальнейшем развитии</a:t>
            </a:r>
          </a:p>
          <a:p>
            <a:pPr marL="334963" algn="just" defTabSz="449263" fontAlgn="base">
              <a:spcBef>
                <a:spcPts val="600"/>
              </a:spcBef>
              <a:spcAft>
                <a:spcPct val="0"/>
              </a:spcAft>
              <a:buSzPct val="100000"/>
            </a:pPr>
            <a:r>
              <a:rPr lang="ru-RU" sz="2000" dirty="0" smtClean="0">
                <a:solidFill>
                  <a:srgbClr val="100800"/>
                </a:solidFill>
                <a:latin typeface="Times New Roman" pitchFamily="16" charset="0"/>
              </a:rPr>
              <a:t>сюжета или обсуждают проблемный вопрос (в группах или</a:t>
            </a:r>
          </a:p>
          <a:p>
            <a:pPr marL="334963" algn="just" defTabSz="449263" fontAlgn="base">
              <a:spcBef>
                <a:spcPts val="600"/>
              </a:spcBef>
              <a:spcAft>
                <a:spcPct val="0"/>
              </a:spcAft>
              <a:buSzPct val="100000"/>
            </a:pPr>
            <a:r>
              <a:rPr lang="ru-RU" sz="2000" dirty="0">
                <a:solidFill>
                  <a:srgbClr val="100800"/>
                </a:solidFill>
                <a:latin typeface="Times New Roman" pitchFamily="16" charset="0"/>
              </a:rPr>
              <a:t>и</a:t>
            </a:r>
            <a:r>
              <a:rPr lang="ru-RU" sz="2000" dirty="0" smtClean="0">
                <a:solidFill>
                  <a:srgbClr val="100800"/>
                </a:solidFill>
                <a:latin typeface="Times New Roman" pitchFamily="16" charset="0"/>
              </a:rPr>
              <a:t>ндивидуально). </a:t>
            </a:r>
          </a:p>
          <a:p>
            <a:pPr marL="334963" algn="just" defTabSz="449263" fontAlgn="base">
              <a:spcBef>
                <a:spcPts val="600"/>
              </a:spcBef>
              <a:spcAft>
                <a:spcPct val="0"/>
              </a:spcAft>
              <a:buSzPct val="100000"/>
            </a:pPr>
            <a:r>
              <a:rPr lang="ru-RU" sz="2000" dirty="0" smtClean="0">
                <a:solidFill>
                  <a:srgbClr val="100800"/>
                </a:solidFill>
                <a:latin typeface="Times New Roman" pitchFamily="16" charset="0"/>
              </a:rPr>
              <a:t>Обязателен вопрос: "Что будет дальше и почему?"</a:t>
            </a:r>
            <a:endParaRPr lang="ru-RU" sz="2000" dirty="0">
              <a:solidFill>
                <a:srgbClr val="100800"/>
              </a:solidFill>
              <a:latin typeface="Times New Roman" pitchFamily="1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656" y="4005064"/>
            <a:ext cx="3253537" cy="24401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5026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1394</TotalTime>
  <Words>1361</Words>
  <Application>Microsoft Office PowerPoint</Application>
  <PresentationFormat>Экран (4:3)</PresentationFormat>
  <Paragraphs>200</Paragraphs>
  <Slides>28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1_Тема Office</vt:lpstr>
      <vt:lpstr>2_Тема Office</vt:lpstr>
      <vt:lpstr>3_Тема Office</vt:lpstr>
      <vt:lpstr>4_Тема Office</vt:lpstr>
      <vt:lpstr>6_Тема Office</vt:lpstr>
      <vt:lpstr>  «Можно быть профессором  в области своего предмета,  но если нет взаимоотношений  между учителем и учениками,  результатов образования не будет», –  гласит педагогическая аксиома.</vt:lpstr>
      <vt:lpstr>Формы обучения –  это внешнее выражение согласованной деятельности учителя и учащихся, осуществляемой в определённом порядке и режиме</vt:lpstr>
      <vt:lpstr>Презентация PowerPoint</vt:lpstr>
      <vt:lpstr>Нестандартные уроки</vt:lpstr>
      <vt:lpstr>Презентация PowerPoint</vt:lpstr>
      <vt:lpstr>Презентация PowerPoint</vt:lpstr>
      <vt:lpstr>Приём «Чтение с пометками»</vt:lpstr>
      <vt:lpstr>Приём «Толстые и тонкие вопросы»</vt:lpstr>
      <vt:lpstr>Презентация PowerPoint</vt:lpstr>
      <vt:lpstr>Требования:  </vt:lpstr>
      <vt:lpstr>Презентация PowerPoint</vt:lpstr>
      <vt:lpstr>Приём «Карта персонажей»</vt:lpstr>
      <vt:lpstr>Презентация PowerPoint</vt:lpstr>
      <vt:lpstr>Приём «Цветопись»</vt:lpstr>
      <vt:lpstr>Приём «Пятиминутное эссе»</vt:lpstr>
      <vt:lpstr>Презентация PowerPoint</vt:lpstr>
      <vt:lpstr>Методы и приёмы,  используемые при групповой работе: </vt:lpstr>
      <vt:lpstr>Словосочетание «читательская грамотность» появилось в контексте международного тестирования в 1991г.</vt:lpstr>
      <vt:lpstr>У развитого читателя должны быть сформированы обе группы умений:</vt:lpstr>
      <vt:lpstr>Уровни читательской грамотности младшего школьного возраста </vt:lpstr>
      <vt:lpstr>II.  Констатирующий уровень </vt:lpstr>
      <vt:lpstr>III. Уровень “героя”</vt:lpstr>
      <vt:lpstr>IV. Уровень “идеи” </vt:lpstr>
      <vt:lpstr>Оценка уровня сформированности читательской грамотности: </vt:lpstr>
      <vt:lpstr>Диалог автора через текст Л.Толстой «Косточка»</vt:lpstr>
      <vt:lpstr>Презентация PowerPoint</vt:lpstr>
      <vt:lpstr>Презентация PowerPoint</vt:lpstr>
      <vt:lpstr>Швейцарский педагог; одним из первых указал на значимость развивающего обучения, базирующегося не на мёртвых азбучных истинах, а на непосредственном наблюдении и размышлении ребёнка под руководством учителя. </vt:lpstr>
    </vt:vector>
  </TitlesOfParts>
  <Company>INFINITY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91</cp:revision>
  <dcterms:created xsi:type="dcterms:W3CDTF">2017-04-30T18:55:22Z</dcterms:created>
  <dcterms:modified xsi:type="dcterms:W3CDTF">2017-05-11T10:10:50Z</dcterms:modified>
</cp:coreProperties>
</file>