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handoutMasterIdLst>
    <p:handoutMasterId r:id="rId34"/>
  </p:handoutMasterIdLst>
  <p:sldIdLst>
    <p:sldId id="426" r:id="rId3"/>
    <p:sldId id="442" r:id="rId4"/>
    <p:sldId id="446" r:id="rId5"/>
    <p:sldId id="269" r:id="rId6"/>
    <p:sldId id="443" r:id="rId7"/>
    <p:sldId id="435" r:id="rId8"/>
    <p:sldId id="445" r:id="rId9"/>
    <p:sldId id="444" r:id="rId10"/>
    <p:sldId id="292" r:id="rId11"/>
    <p:sldId id="409" r:id="rId12"/>
    <p:sldId id="406" r:id="rId13"/>
    <p:sldId id="311" r:id="rId14"/>
    <p:sldId id="337" r:id="rId15"/>
    <p:sldId id="433" r:id="rId16"/>
    <p:sldId id="415" r:id="rId17"/>
    <p:sldId id="376" r:id="rId18"/>
    <p:sldId id="431" r:id="rId19"/>
    <p:sldId id="436" r:id="rId20"/>
    <p:sldId id="439" r:id="rId21"/>
    <p:sldId id="441" r:id="rId22"/>
    <p:sldId id="434" r:id="rId23"/>
    <p:sldId id="440" r:id="rId24"/>
    <p:sldId id="329" r:id="rId25"/>
    <p:sldId id="438" r:id="rId26"/>
    <p:sldId id="432" r:id="rId27"/>
    <p:sldId id="437" r:id="rId28"/>
    <p:sldId id="447" r:id="rId29"/>
    <p:sldId id="429" r:id="rId30"/>
    <p:sldId id="448" r:id="rId31"/>
    <p:sldId id="430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BCE4"/>
    <a:srgbClr val="A7E8FF"/>
    <a:srgbClr val="6DA0D9"/>
    <a:srgbClr val="6BA42C"/>
    <a:srgbClr val="98E63A"/>
    <a:srgbClr val="D5D5AB"/>
    <a:srgbClr val="D1CC04"/>
    <a:srgbClr val="BCB81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56"/>
    </p:cViewPr>
  </p:sorter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A57C9C8-FD9B-48AF-8FF1-421F66C5D79F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FE1E863-7235-4435-99DA-2BFFA1F3F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0BAC76-064E-48EE-8E1B-ACA4FF1C4708}" type="datetimeFigureOut">
              <a:rPr lang="ru-RU"/>
              <a:pPr>
                <a:defRPr/>
              </a:pPr>
              <a:t>19.02.2016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45663F-6B45-4FE1-BC1C-7E273E715D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C37EF1-E0C8-486A-9C13-698C65C8574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DB33C-8747-47C4-8DAF-30C31FD361EA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A24A0-0509-4A30-BA4A-4BEB793285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E84D5-77C5-430A-934A-23FAD44E47AC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DB51B-0A3C-48DA-A896-9A42DCBBE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33F32-01C2-4C19-809D-6D02A58E79D8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A25A4-A4DC-428F-9E80-0DB60550F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87958-BCD6-4614-8764-F2EB2A669926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564C-90D0-4B0F-A0C8-448CC83A1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5A9FB-014D-4CE5-99A3-0EA9CCD1FE96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EA022-2057-466A-95E3-FB8379B6E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BB806-F68C-49B0-A7C9-E0B6D91C11B9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0B2D1-182F-414D-BC02-7F3ED8DF0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9F655-FEA2-440E-A552-D669809A4B2A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A7A35-F999-4D71-89BC-F26B634D4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2A13A-855C-4FA9-A595-531F911D6364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5E7A3-BC9C-4950-9F79-94F0063FD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1125-9E82-473C-8F65-481ED617B93B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292DD-B00F-4E20-85D6-42B6CCC6F0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C1477-53F7-4280-98DC-8688A8E619E3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AE00E-11D3-40C6-8494-539270B46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11E2C-3F64-4724-9D39-327A3F3D7FF7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7352C-C5ED-4247-83FD-82B33C526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ransition>
    <p:diamond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0568EB-D481-416A-A6E7-806C2F9D7830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C1C842-A1DE-4211-A216-446E24CE7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</p:sldLayoutIdLst>
  <p:transition>
    <p:diamond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8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openxmlformats.org/officeDocument/2006/relationships/image" Target="../media/image4.gif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hyperlink" Target="http://www.rbcu.ru/upload/iblock/207/0_4c7b5_65ffdf6d_XXL.jpg" TargetMode="External"/><Relationship Id="rId18" Type="http://schemas.openxmlformats.org/officeDocument/2006/relationships/image" Target="../media/image18.jpeg"/><Relationship Id="rId3" Type="http://schemas.openxmlformats.org/officeDocument/2006/relationships/image" Target="../media/image9.jpeg"/><Relationship Id="rId21" Type="http://schemas.openxmlformats.org/officeDocument/2006/relationships/image" Target="../media/image20.jpeg"/><Relationship Id="rId7" Type="http://schemas.openxmlformats.org/officeDocument/2006/relationships/image" Target="../media/image13.jpeg"/><Relationship Id="rId12" Type="http://schemas.openxmlformats.org/officeDocument/2006/relationships/image" Target="../media/image15.jpeg"/><Relationship Id="rId17" Type="http://schemas.openxmlformats.org/officeDocument/2006/relationships/hyperlink" Target="http://img-fotki.yandex.ru/get/3910/ivlichevy.0/0_34c15_935c09b0_XL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eg"/><Relationship Id="rId20" Type="http://schemas.openxmlformats.org/officeDocument/2006/relationships/hyperlink" Target="http://olympus.ourlife.ru/gallery/data/media/10/pdt.jpg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11" Type="http://schemas.openxmlformats.org/officeDocument/2006/relationships/hyperlink" Target="http://i.flamber.ru/files/st1/1242068752/1295720892_g.jpg" TargetMode="External"/><Relationship Id="rId5" Type="http://schemas.openxmlformats.org/officeDocument/2006/relationships/image" Target="../media/image11.jpeg"/><Relationship Id="rId15" Type="http://schemas.openxmlformats.org/officeDocument/2006/relationships/hyperlink" Target="http://www.birds.kz/Pica%20pica%20pica/main_photo.jpg" TargetMode="External"/><Relationship Id="rId10" Type="http://schemas.openxmlformats.org/officeDocument/2006/relationships/image" Target="../media/image14.jpeg"/><Relationship Id="rId19" Type="http://schemas.openxmlformats.org/officeDocument/2006/relationships/image" Target="../media/image19.jpeg"/><Relationship Id="rId4" Type="http://schemas.openxmlformats.org/officeDocument/2006/relationships/image" Target="../media/image10.jpeg"/><Relationship Id="rId9" Type="http://schemas.openxmlformats.org/officeDocument/2006/relationships/hyperlink" Target="http://img-fotki.yandex.ru/get/4103/aleck-ganus.5/0_25139_c312b7b5_XL" TargetMode="External"/><Relationship Id="rId14" Type="http://schemas.openxmlformats.org/officeDocument/2006/relationships/image" Target="../media/image16.jpe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350" y="5589588"/>
            <a:ext cx="6400800" cy="1104900"/>
          </a:xfrm>
        </p:spPr>
        <p:txBody>
          <a:bodyPr/>
          <a:lstStyle/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1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2060575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4437063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0" y="3571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1484313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3333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4572000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714375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16287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45815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3786188"/>
            <a:ext cx="5000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732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Рисунок 25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14287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Рисунок 27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63" y="5072063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Рисунок 28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84467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Рисунок 29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71437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Рисунок 30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09282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Рисунок 31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8572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Рисунок 36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35718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Рисунок 37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479742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5732463"/>
            <a:ext cx="5000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3" name="Рисунок 41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50043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3933825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437063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6" name="Рисунок 32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61658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7" name="Рисунок 47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371633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8" name="Рисунок 48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299720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852936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368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28527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99887">
            <a:off x="1692275" y="5492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566734">
            <a:off x="8532813" y="4581525"/>
            <a:ext cx="423862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84617">
            <a:off x="2771775" y="51577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7651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Прямоугольник 41"/>
          <p:cNvSpPr/>
          <p:nvPr/>
        </p:nvSpPr>
        <p:spPr>
          <a:xfrm>
            <a:off x="1979712" y="0"/>
            <a:ext cx="49885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</a:rPr>
              <a:t> </a:t>
            </a:r>
            <a:endParaRPr lang="ru-RU" sz="8800" b="1" dirty="0"/>
          </a:p>
        </p:txBody>
      </p:sp>
      <p:pic>
        <p:nvPicPr>
          <p:cNvPr id="40" name="Рисунок 39" descr="F:\Билборды\IMG_01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4640" y="3761656"/>
            <a:ext cx="432936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Прямоугольник 42"/>
          <p:cNvSpPr/>
          <p:nvPr/>
        </p:nvSpPr>
        <p:spPr>
          <a:xfrm>
            <a:off x="4139952" y="404664"/>
            <a:ext cx="45640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БАННЕР</a:t>
            </a:r>
            <a:r>
              <a:rPr lang="ru-RU" sz="6000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endParaRPr lang="ru-RU" sz="6000" b="1" dirty="0">
              <a:latin typeface="Bookman Old Style" pitchFamily="18" charset="0"/>
            </a:endParaRPr>
          </a:p>
        </p:txBody>
      </p:sp>
      <p:pic>
        <p:nvPicPr>
          <p:cNvPr id="1027" name="Picture 3" descr="F:\Билборды\IMG_01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275856" cy="365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Рисунок 43" descr="F:\Билборды\IMG_016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36912"/>
            <a:ext cx="5364088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1547664" y="4869160"/>
            <a:ext cx="5486400" cy="566738"/>
          </a:xfrm>
        </p:spPr>
        <p:txBody>
          <a:bodyPr/>
          <a:lstStyle/>
          <a:p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33794" name="Текст 3"/>
          <p:cNvSpPr>
            <a:spLocks noGrp="1"/>
          </p:cNvSpPr>
          <p:nvPr>
            <p:ph type="body" sz="half" idx="2"/>
          </p:nvPr>
        </p:nvSpPr>
        <p:spPr>
          <a:xfrm>
            <a:off x="287016" y="4941168"/>
            <a:ext cx="8856984" cy="1014412"/>
          </a:xfrm>
        </p:spPr>
        <p:txBody>
          <a:bodyPr/>
          <a:lstStyle/>
          <a:p>
            <a:r>
              <a:rPr lang="ru-RU" sz="3600" b="1" dirty="0" smtClean="0">
                <a:latin typeface="Bookman Old Style" pitchFamily="18" charset="0"/>
              </a:rPr>
              <a:t>Обитает в населённых пунктах рядом с человеческим жильем, питается семенами растений.</a:t>
            </a:r>
            <a:r>
              <a:rPr lang="ru-RU" sz="2000" b="1" dirty="0" smtClean="0">
                <a:solidFill>
                  <a:schemeClr val="accent2"/>
                </a:solidFill>
              </a:rPr>
              <a:t/>
            </a:r>
            <a:br>
              <a:rPr lang="ru-RU" sz="2000" b="1" dirty="0" smtClean="0">
                <a:solidFill>
                  <a:schemeClr val="accent2"/>
                </a:solidFill>
              </a:rPr>
            </a:br>
            <a:endParaRPr lang="ru-RU" sz="2000" b="1" dirty="0" smtClean="0">
              <a:solidFill>
                <a:schemeClr val="accent2"/>
              </a:solidFill>
            </a:endParaRPr>
          </a:p>
        </p:txBody>
      </p:sp>
      <p:pic>
        <p:nvPicPr>
          <p:cNvPr id="7" name="Рисунок 6" descr="0_4c7b5_65ffdf6d_XX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672" y="728617"/>
            <a:ext cx="5904656" cy="4431901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3635896" y="0"/>
            <a:ext cx="24048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голубь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37890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4653136"/>
            <a:ext cx="8892480" cy="1014412"/>
          </a:xfrm>
        </p:spPr>
        <p:txBody>
          <a:bodyPr/>
          <a:lstStyle/>
          <a:p>
            <a:pPr algn="just"/>
            <a:r>
              <a:rPr lang="ru-RU" sz="3600" b="1" dirty="0" smtClean="0">
                <a:latin typeface="Bookman Old Style" pitchFamily="18" charset="0"/>
              </a:rPr>
              <a:t>Зимой сороки держатся возле жилья на окраинах городов и посёлков. Сорока — всеядная птица. </a:t>
            </a:r>
          </a:p>
        </p:txBody>
      </p:sp>
      <p:pic>
        <p:nvPicPr>
          <p:cNvPr id="5" name="Рисунок 4" descr="0_55002_6540d761_X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1680" y="548680"/>
            <a:ext cx="5660272" cy="4248472"/>
          </a:xfrm>
        </p:spPr>
      </p:pic>
      <p:sp>
        <p:nvSpPr>
          <p:cNvPr id="6" name="Прямоугольник 5"/>
          <p:cNvSpPr/>
          <p:nvPr/>
        </p:nvSpPr>
        <p:spPr>
          <a:xfrm>
            <a:off x="3707904" y="0"/>
            <a:ext cx="24657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сорока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52226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4797152"/>
            <a:ext cx="9036496" cy="941387"/>
          </a:xfrm>
        </p:spPr>
        <p:txBody>
          <a:bodyPr/>
          <a:lstStyle/>
          <a:p>
            <a:pPr algn="just">
              <a:lnSpc>
                <a:spcPts val="3800"/>
              </a:lnSpc>
            </a:pPr>
            <a:r>
              <a:rPr lang="ru-RU" sz="3600" b="1" dirty="0" smtClean="0">
                <a:latin typeface="Bookman Old Style" pitchFamily="18" charset="0"/>
              </a:rPr>
              <a:t>Снегирь охотно поедает семена репейника, конского щавеля, конопли, лебеды, крапивы, сирени, клёна, ясеня, липы.</a:t>
            </a:r>
          </a:p>
        </p:txBody>
      </p:sp>
      <p:pic>
        <p:nvPicPr>
          <p:cNvPr id="7" name="Рисунок 6" descr="4831755_129734186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3017" y="0"/>
            <a:ext cx="6983359" cy="4869160"/>
          </a:xfrm>
        </p:spPr>
      </p:pic>
      <p:sp>
        <p:nvSpPr>
          <p:cNvPr id="5" name="Прямоугольник 4"/>
          <p:cNvSpPr/>
          <p:nvPr/>
        </p:nvSpPr>
        <p:spPr>
          <a:xfrm>
            <a:off x="3275856" y="0"/>
            <a:ext cx="28761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снегирь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34818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4581128"/>
            <a:ext cx="8964488" cy="1014412"/>
          </a:xfrm>
        </p:spPr>
        <p:txBody>
          <a:bodyPr/>
          <a:lstStyle/>
          <a:p>
            <a:pPr algn="just"/>
            <a:r>
              <a:rPr lang="ru-RU" sz="3600" b="1" dirty="0" smtClean="0">
                <a:latin typeface="Bookman Old Style" pitchFamily="18" charset="0"/>
              </a:rPr>
              <a:t>В поселениях человека воробей находит благоприятные условия для гнездования и обильный корм. </a:t>
            </a:r>
          </a:p>
        </p:txBody>
      </p:sp>
      <p:pic>
        <p:nvPicPr>
          <p:cNvPr id="7" name="Рисунок 6" descr="4ddbd18cf9ab6d24f65af61fe81a1c196e43d2f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664" y="430757"/>
            <a:ext cx="5832648" cy="4377853"/>
          </a:xfrm>
        </p:spPr>
      </p:pic>
      <p:sp>
        <p:nvSpPr>
          <p:cNvPr id="5" name="Прямоугольник 4"/>
          <p:cNvSpPr/>
          <p:nvPr/>
        </p:nvSpPr>
        <p:spPr>
          <a:xfrm>
            <a:off x="3275856" y="0"/>
            <a:ext cx="2909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воробей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6632"/>
            <a:ext cx="6552728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067944" y="116632"/>
            <a:ext cx="35253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лазоревка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869160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latin typeface="Bookman Old Style" pitchFamily="18" charset="0"/>
              </a:rPr>
              <a:t>Характер у нее неуживчивый </a:t>
            </a:r>
          </a:p>
          <a:p>
            <a:pPr algn="just"/>
            <a:r>
              <a:rPr lang="ru-RU" sz="3600" b="1" dirty="0" smtClean="0">
                <a:latin typeface="Bookman Old Style" pitchFamily="18" charset="0"/>
              </a:rPr>
              <a:t>и довольно драчливый.</a:t>
            </a:r>
          </a:p>
          <a:p>
            <a:pPr algn="just"/>
            <a:r>
              <a:rPr lang="ru-RU" sz="3600" b="1" dirty="0" smtClean="0">
                <a:latin typeface="Bookman Old Style" pitchFamily="18" charset="0"/>
              </a:rPr>
              <a:t>У кормушки гоняет других птиц.</a:t>
            </a:r>
            <a:endParaRPr lang="ru-RU" sz="36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55298" name="Текст 3"/>
          <p:cNvSpPr>
            <a:spLocks noGrp="1"/>
          </p:cNvSpPr>
          <p:nvPr>
            <p:ph type="body" sz="half" idx="2"/>
          </p:nvPr>
        </p:nvSpPr>
        <p:spPr>
          <a:xfrm>
            <a:off x="0" y="4797152"/>
            <a:ext cx="9144000" cy="1085850"/>
          </a:xfrm>
        </p:spPr>
        <p:txBody>
          <a:bodyPr/>
          <a:lstStyle/>
          <a:p>
            <a:pPr algn="just">
              <a:lnSpc>
                <a:spcPts val="3600"/>
              </a:lnSpc>
            </a:pPr>
            <a:r>
              <a:rPr lang="ru-RU" sz="3600" b="1" dirty="0" smtClean="0">
                <a:latin typeface="Bookman Old Style" pitchFamily="18" charset="0"/>
              </a:rPr>
              <a:t>Поползень —  искусный древолаз. Ползая по стволам деревьев, поползень обшаривает все щели и углубления. Он почти всеяден. </a:t>
            </a:r>
          </a:p>
        </p:txBody>
      </p:sp>
      <p:pic>
        <p:nvPicPr>
          <p:cNvPr id="10" name="Picture 2" descr="Картинка 115 из 328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3" y="476672"/>
            <a:ext cx="6552728" cy="4440034"/>
          </a:xfrm>
        </p:spPr>
      </p:pic>
      <p:sp>
        <p:nvSpPr>
          <p:cNvPr id="5" name="Прямоугольник 4"/>
          <p:cNvSpPr/>
          <p:nvPr/>
        </p:nvSpPr>
        <p:spPr>
          <a:xfrm>
            <a:off x="3131840" y="-171400"/>
            <a:ext cx="36663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поползень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-66big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664" y="332656"/>
            <a:ext cx="5976664" cy="4360656"/>
          </a:xfrm>
        </p:spPr>
      </p:pic>
      <p:sp>
        <p:nvSpPr>
          <p:cNvPr id="61442" name="Текст 3"/>
          <p:cNvSpPr>
            <a:spLocks noGrp="1"/>
          </p:cNvSpPr>
          <p:nvPr>
            <p:ph type="body" sz="half" idx="2"/>
          </p:nvPr>
        </p:nvSpPr>
        <p:spPr>
          <a:xfrm>
            <a:off x="0" y="4581128"/>
            <a:ext cx="9144000" cy="1014412"/>
          </a:xfrm>
        </p:spPr>
        <p:txBody>
          <a:bodyPr/>
          <a:lstStyle/>
          <a:p>
            <a:pPr algn="just"/>
            <a:r>
              <a:rPr lang="ru-RU" sz="3600" b="1" dirty="0" smtClean="0">
                <a:latin typeface="Bookman Old Style" pitchFamily="18" charset="0"/>
              </a:rPr>
              <a:t>Держится в лиственных и смешанных лесах, парках, кустарниках. Чаще других синиц поселяется рядом с человеком. </a:t>
            </a:r>
            <a:endParaRPr lang="ru-RU" sz="3600" dirty="0" smtClean="0">
              <a:latin typeface="Bookman Old Style" pitchFamily="18" charset="0"/>
            </a:endParaRPr>
          </a:p>
          <a:p>
            <a:pPr algn="just"/>
            <a:endParaRPr lang="ru-RU" sz="3600" dirty="0" smtClean="0">
              <a:latin typeface="Bookman Old Style" pitchFamily="18" charset="0"/>
            </a:endParaRPr>
          </a:p>
        </p:txBody>
      </p:sp>
      <p:sp>
        <p:nvSpPr>
          <p:cNvPr id="614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0"/>
            <a:ext cx="5703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синица большая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839811" cy="57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57754" y="116632"/>
            <a:ext cx="9102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" name="Рисунок 9" descr="ptisa02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5589240"/>
            <a:ext cx="10858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52120" y="83671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dirty="0" smtClean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828" y="0"/>
            <a:ext cx="9102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355976" cy="30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4242011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764705"/>
            <a:ext cx="4932041" cy="36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355976" y="4221088"/>
            <a:ext cx="4788024" cy="240065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3600"/>
              </a:lnSpc>
            </a:pPr>
            <a:r>
              <a:rPr lang="ru-RU" sz="3200" b="1" dirty="0" smtClean="0">
                <a:latin typeface="Bookman Old Style" pitchFamily="18" charset="0"/>
              </a:rPr>
              <a:t>Семечки</a:t>
            </a:r>
          </a:p>
          <a:p>
            <a:pPr algn="just">
              <a:lnSpc>
                <a:spcPts val="3600"/>
              </a:lnSpc>
            </a:pPr>
            <a:r>
              <a:rPr lang="ru-RU" sz="3200" b="1" dirty="0" smtClean="0">
                <a:latin typeface="Bookman Old Style" pitchFamily="18" charset="0"/>
              </a:rPr>
              <a:t>подсолнечника, тыквы, дыни, сало, геркулесовые </a:t>
            </a:r>
          </a:p>
          <a:p>
            <a:pPr algn="just">
              <a:lnSpc>
                <a:spcPts val="3600"/>
              </a:lnSpc>
            </a:pPr>
            <a:r>
              <a:rPr lang="ru-RU" sz="3200" b="1" dirty="0" smtClean="0">
                <a:latin typeface="Bookman Old Style" pitchFamily="18" charset="0"/>
              </a:rPr>
              <a:t>хлопья, сырое мясо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3071810"/>
            <a:ext cx="3539752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000" b="1" dirty="0" smtClean="0">
                <a:latin typeface="Bookman Old Style" pitchFamily="18" charset="0"/>
              </a:rPr>
              <a:t>ЛАЗОРЕВКА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828" y="0"/>
            <a:ext cx="9102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1277" y="980728"/>
            <a:ext cx="6642723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052736"/>
            <a:ext cx="3145413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400" b="1" dirty="0" smtClean="0">
                <a:latin typeface="Bookman Old Style" pitchFamily="18" charset="0"/>
              </a:rPr>
              <a:t>ВОРОБЕЙ</a:t>
            </a:r>
            <a:endParaRPr lang="ru-RU" sz="4400" b="1" dirty="0"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348880"/>
            <a:ext cx="3203848" cy="3888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Просо,</a:t>
            </a:r>
          </a:p>
          <a:p>
            <a:pPr>
              <a:lnSpc>
                <a:spcPts val="3700"/>
              </a:lnSpc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семена подсолнуха, </a:t>
            </a:r>
          </a:p>
          <a:p>
            <a:pPr>
              <a:lnSpc>
                <a:spcPts val="3700"/>
              </a:lnSpc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чертополоха, </a:t>
            </a:r>
          </a:p>
          <a:p>
            <a:pPr>
              <a:lnSpc>
                <a:spcPts val="3700"/>
              </a:lnSpc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кукуруза,</a:t>
            </a:r>
          </a:p>
          <a:p>
            <a:pPr>
              <a:lnSpc>
                <a:spcPts val="3700"/>
              </a:lnSpc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крошки,</a:t>
            </a:r>
          </a:p>
          <a:p>
            <a:pPr>
              <a:lnSpc>
                <a:spcPts val="3700"/>
              </a:lnSpc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остатки пищи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350" y="5589588"/>
            <a:ext cx="6400800" cy="1104900"/>
          </a:xfrm>
        </p:spPr>
        <p:txBody>
          <a:bodyPr/>
          <a:lstStyle/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1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2060575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4437063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0" y="3571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1484313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3333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4572000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714375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16287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45815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akau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60800"/>
            <a:ext cx="2357438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3786188"/>
            <a:ext cx="5000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732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Рисунок 25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38" y="14287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Рисунок 27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63" y="5072063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Рисунок 28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84467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Рисунок 29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71437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Рисунок 30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09282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Рисунок 31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8572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Рисунок 36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50" y="35718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Рисунок 37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479742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5732463"/>
            <a:ext cx="5000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3" name="Рисунок 41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50043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3933825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437063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6" name="Рисунок 32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61658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7" name="Рисунок 47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371633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8" name="Рисунок 48" descr="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299720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997200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368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28527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99887">
            <a:off x="1692275" y="5492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566734">
            <a:off x="8532813" y="4581525"/>
            <a:ext cx="423862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84617">
            <a:off x="2771775" y="51577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7651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Прямоугольник 39"/>
          <p:cNvSpPr/>
          <p:nvPr/>
        </p:nvSpPr>
        <p:spPr>
          <a:xfrm>
            <a:off x="811123" y="0"/>
            <a:ext cx="737413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«ПОМОГИТЕ </a:t>
            </a:r>
          </a:p>
          <a:p>
            <a:pPr algn="ctr"/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 ПТИЦАМ!»</a:t>
            </a:r>
            <a:endParaRPr lang="ru-RU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828" y="0"/>
            <a:ext cx="9102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3419871" cy="282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96952"/>
            <a:ext cx="471601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4644008" cy="380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714612" y="6027003"/>
            <a:ext cx="36936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000" b="1" dirty="0" smtClean="0">
                <a:latin typeface="Bookman Old Style" pitchFamily="18" charset="0"/>
              </a:rPr>
              <a:t>ПОПОЛЗЕНЬ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83360" y="764704"/>
            <a:ext cx="5760640" cy="2464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700"/>
              </a:lnSpc>
            </a:pPr>
            <a:r>
              <a:rPr lang="ru-RU" sz="3600" b="1" dirty="0" smtClean="0">
                <a:latin typeface="Bookman Old Style" pitchFamily="18" charset="0"/>
              </a:rPr>
              <a:t>Семена шишек, жёлуди и орехи, семена подсолнуха, растений, арбузные семена</a:t>
            </a:r>
            <a:endParaRPr lang="ru-RU" sz="36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828" y="0"/>
            <a:ext cx="9102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348880"/>
            <a:ext cx="3024336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692696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latin typeface="Bookman Old Style" pitchFamily="18" charset="0"/>
              </a:rPr>
              <a:t>Семечки подсолнечника, тыквы, дыни, сало, геркулесовые хлопья, сырое мясо</a:t>
            </a:r>
            <a:endParaRPr lang="ru-RU" sz="3600" b="1" dirty="0"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1916832"/>
            <a:ext cx="230543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000" b="1" dirty="0" smtClean="0">
                <a:latin typeface="Bookman Old Style" pitchFamily="18" charset="0"/>
              </a:rPr>
              <a:t>Синица</a:t>
            </a:r>
            <a:endParaRPr lang="ru-RU" sz="4000" b="1" dirty="0">
              <a:latin typeface="Bookman Old Style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3059832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9756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868144" y="2348880"/>
            <a:ext cx="3275856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828" y="0"/>
            <a:ext cx="9102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7380312" cy="5138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565767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Рябина, боярышник, шиповник,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дикие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яблоки,свежие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фрукты, сухофрукты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17925" y="1340768"/>
            <a:ext cx="3926075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000" b="1" dirty="0" smtClean="0">
                <a:latin typeface="Bookman Old Style" pitchFamily="18" charset="0"/>
              </a:rPr>
              <a:t>СВИРИСТЕЛЬ</a:t>
            </a:r>
            <a:endParaRPr lang="ru-RU" sz="40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40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 descr="0_3b7b1_cee503b9_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864026" cy="365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5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14412"/>
          </a:xfrm>
        </p:spPr>
        <p:txBody>
          <a:bodyPr/>
          <a:lstStyle/>
          <a:p>
            <a:endParaRPr lang="ru-RU" dirty="0" smtClean="0">
              <a:solidFill>
                <a:schemeClr val="accent2"/>
              </a:solidFill>
            </a:endParaRPr>
          </a:p>
        </p:txBody>
      </p:sp>
      <p:pic>
        <p:nvPicPr>
          <p:cNvPr id="6" name="Рисунок 5" descr="0037xhw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72312"/>
            <a:ext cx="4644008" cy="348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:\урок ПЗ\свиристель на рябин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0"/>
            <a:ext cx="4427984" cy="335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0_5a947_4ab0cee4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80408"/>
            <a:ext cx="4572000" cy="337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828" y="0"/>
            <a:ext cx="9102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6269855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494116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Bookman Old Style" pitchFamily="18" charset="0"/>
              </a:rPr>
              <a:t>Семена растений, просо, семена подсолнуха, чертополоха, кукуруза, крошки, остатки пищи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1052736"/>
            <a:ext cx="2587568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400" b="1" dirty="0" smtClean="0">
                <a:latin typeface="Bookman Old Style" pitchFamily="18" charset="0"/>
              </a:rPr>
              <a:t>ГОЛУБЬ</a:t>
            </a:r>
            <a:endParaRPr lang="ru-RU" sz="44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71500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643570" y="1071546"/>
            <a:ext cx="2791149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000" b="1" dirty="0" smtClean="0">
                <a:latin typeface="Bookman Old Style" pitchFamily="18" charset="0"/>
              </a:rPr>
              <a:t>СНЕГИРЬ</a:t>
            </a:r>
            <a:endParaRPr lang="ru-RU" sz="4000" b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828" y="0"/>
            <a:ext cx="9102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941168"/>
            <a:ext cx="9144000" cy="1754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latin typeface="Bookman Old Style" pitchFamily="18" charset="0"/>
              </a:rPr>
              <a:t>Семена различных деревьев, кустарников, трав, почки, ягоды, семена подсолнечника</a:t>
            </a:r>
            <a:endParaRPr lang="ru-RU" sz="3600" b="1" dirty="0">
              <a:latin typeface="Bookman Old Style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204864"/>
            <a:ext cx="3419872" cy="270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28184" y="1124744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Снегирь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828" y="0"/>
            <a:ext cx="9102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" name="Рисунок 5" descr="90-mv1cer3i95ux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412776"/>
            <a:ext cx="449999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818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27984" y="721146"/>
            <a:ext cx="4536504" cy="2954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521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975100" y="3501008"/>
            <a:ext cx="51689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828" y="0"/>
            <a:ext cx="9102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7884368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5724356"/>
            <a:ext cx="8964488" cy="106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Семена подсолнечника, разных трав, арбузов,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дынь, отходы.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1484784"/>
            <a:ext cx="2361544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400" b="1" dirty="0" smtClean="0">
                <a:latin typeface="Bookman Old Style" pitchFamily="18" charset="0"/>
              </a:rPr>
              <a:t>Сорока</a:t>
            </a:r>
            <a:endParaRPr lang="ru-RU" sz="44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9874" name="Рисунок 2" descr="fond_18_1280x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Sorbus-Edulis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3565525" cy="298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Картинка 3 из 15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221088"/>
            <a:ext cx="3511550" cy="290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Картинка 11 из 359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996952"/>
            <a:ext cx="3565525" cy="2919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9879" name="TextBox 11"/>
          <p:cNvSpPr txBox="1">
            <a:spLocks noChangeArrowheads="1"/>
          </p:cNvSpPr>
          <p:nvPr/>
        </p:nvSpPr>
        <p:spPr bwMode="auto">
          <a:xfrm>
            <a:off x="468313" y="4149725"/>
            <a:ext cx="18694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latin typeface="Bookman Old Style" pitchFamily="18" charset="0"/>
                <a:cs typeface="Arial" charset="0"/>
              </a:rPr>
              <a:t>рябина</a:t>
            </a:r>
          </a:p>
        </p:txBody>
      </p:sp>
      <p:sp>
        <p:nvSpPr>
          <p:cNvPr id="79880" name="TextBox 12"/>
          <p:cNvSpPr txBox="1">
            <a:spLocks noChangeArrowheads="1"/>
          </p:cNvSpPr>
          <p:nvPr/>
        </p:nvSpPr>
        <p:spPr bwMode="auto">
          <a:xfrm>
            <a:off x="3059113" y="5589588"/>
            <a:ext cx="29546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latin typeface="Bookman Old Style" pitchFamily="18" charset="0"/>
                <a:cs typeface="Arial" charset="0"/>
              </a:rPr>
              <a:t>боярышник</a:t>
            </a:r>
          </a:p>
        </p:txBody>
      </p:sp>
      <p:sp>
        <p:nvSpPr>
          <p:cNvPr id="79881" name="TextBox 13"/>
          <p:cNvSpPr txBox="1">
            <a:spLocks noChangeArrowheads="1"/>
          </p:cNvSpPr>
          <p:nvPr/>
        </p:nvSpPr>
        <p:spPr bwMode="auto">
          <a:xfrm>
            <a:off x="6732240" y="3573016"/>
            <a:ext cx="18421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>
                <a:latin typeface="Bookman Old Style" pitchFamily="18" charset="0"/>
                <a:cs typeface="Arial" charset="0"/>
              </a:rPr>
              <a:t>калина</a:t>
            </a:r>
          </a:p>
        </p:txBody>
      </p:sp>
      <p:pic>
        <p:nvPicPr>
          <p:cNvPr id="79882" name="Рисунок 14" descr="83208058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844675"/>
            <a:ext cx="12192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3" name="Рисунок 15" descr="83208058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5084763"/>
            <a:ext cx="12192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67544" y="188640"/>
            <a:ext cx="84064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Природные столовые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828" y="0"/>
            <a:ext cx="9102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" name="Рисунок 5" descr="G:\Новая папка\WP_20160201_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3347864" cy="541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Новая папка\кормушка\DSC_08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268760"/>
            <a:ext cx="3131840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6" descr="Картинка 201 из 180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268760"/>
            <a:ext cx="2535238" cy="217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Картинка 34 из 180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933056"/>
            <a:ext cx="2530475" cy="217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350" y="5589588"/>
            <a:ext cx="6400800" cy="1104900"/>
          </a:xfrm>
        </p:spPr>
        <p:txBody>
          <a:bodyPr/>
          <a:lstStyle/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1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2060575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4437063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0" y="3571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1484313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3333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4572000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714375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16287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45815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3786188"/>
            <a:ext cx="5000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732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Рисунок 25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14287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Рисунок 27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63" y="5072063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Рисунок 28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84467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Рисунок 29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71437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Рисунок 30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09282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Рисунок 31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8572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Рисунок 36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35718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Рисунок 37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479742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5732463"/>
            <a:ext cx="5000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3" name="Рисунок 41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50043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3933825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437063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6" name="Рисунок 32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61658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7" name="Рисунок 47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371633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8" name="Рисунок 48" descr="1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299720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997200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368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28527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99887">
            <a:off x="1692275" y="5492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566734">
            <a:off x="8532813" y="4581525"/>
            <a:ext cx="423862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84617">
            <a:off x="2771775" y="51577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7651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Прямоугольник 39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«ПОМОГИТЕ ПТИЦАМ!»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30974" y="-5318"/>
            <a:ext cx="8893781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1. Привлечь внимание учащихся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нашей школы к проблеме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зимовки птиц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600" b="1" dirty="0" smtClean="0">
                <a:latin typeface="Bookman Old Style" pitchFamily="18" charset="0"/>
                <a:cs typeface="Times New Roman" pitchFamily="18" charset="0"/>
              </a:rPr>
              <a:t>2.</a:t>
            </a:r>
            <a:r>
              <a:rPr lang="ru-RU" sz="3600" dirty="0" smtClean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Bookman Old Style" pitchFamily="18" charset="0"/>
              </a:rPr>
              <a:t>Рассказать о птицах, которые</a:t>
            </a:r>
          </a:p>
          <a:p>
            <a:pPr algn="just"/>
            <a:r>
              <a:rPr lang="ru-RU" sz="3600" b="1" dirty="0" smtClean="0">
                <a:latin typeface="Bookman Old Style" pitchFamily="18" charset="0"/>
              </a:rPr>
              <a:t> чаще всего прилетают к </a:t>
            </a:r>
          </a:p>
          <a:p>
            <a:pPr algn="just"/>
            <a:r>
              <a:rPr lang="ru-RU" sz="3600" b="1" dirty="0" smtClean="0">
                <a:latin typeface="Bookman Old Style" pitchFamily="18" charset="0"/>
              </a:rPr>
              <a:t>кормушке и чем они питаются.</a:t>
            </a:r>
          </a:p>
          <a:p>
            <a:pPr algn="just"/>
            <a:r>
              <a:rPr lang="ru-RU" sz="3600" b="1" dirty="0" smtClean="0">
                <a:latin typeface="Bookman Old Style" pitchFamily="18" charset="0"/>
              </a:rPr>
              <a:t>3. Рекомендации по применению </a:t>
            </a:r>
          </a:p>
          <a:p>
            <a:pPr algn="just"/>
            <a:r>
              <a:rPr lang="ru-RU" sz="3600" b="1" dirty="0" smtClean="0">
                <a:latin typeface="Bookman Old Style" pitchFamily="18" charset="0"/>
              </a:rPr>
              <a:t>кормушек.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20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20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20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0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20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20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20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20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20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20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Рисунок 1" descr="fond_18_1280x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163" y="0"/>
            <a:ext cx="9174163" cy="685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Рисунок 3" descr="sunflower_seed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869160"/>
            <a:ext cx="1512168" cy="1472971"/>
          </a:xfrm>
          <a:prstGeom prst="rect">
            <a:avLst/>
          </a:prstGeom>
          <a:noFill/>
        </p:spPr>
      </p:pic>
      <p:pic>
        <p:nvPicPr>
          <p:cNvPr id="5" name="Picture 8" descr="Картинка 26 из 26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068960"/>
            <a:ext cx="188579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Картинка 104 из 95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916832"/>
            <a:ext cx="1728532" cy="1584176"/>
          </a:xfrm>
          <a:prstGeom prst="rect">
            <a:avLst/>
          </a:prstGeom>
          <a:noFill/>
        </p:spPr>
      </p:pic>
      <p:pic>
        <p:nvPicPr>
          <p:cNvPr id="7" name="Picture 4" descr="Картинка 175 из 1727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1988840"/>
            <a:ext cx="1590268" cy="1584176"/>
          </a:xfrm>
          <a:prstGeom prst="rect">
            <a:avLst/>
          </a:prstGeom>
          <a:noFill/>
        </p:spPr>
      </p:pic>
      <p:pic>
        <p:nvPicPr>
          <p:cNvPr id="8" name="Рисунок 7" descr="mille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2348880"/>
            <a:ext cx="1579077" cy="1512168"/>
          </a:xfrm>
          <a:prstGeom prst="rect">
            <a:avLst/>
          </a:prstGeom>
          <a:noFill/>
        </p:spPr>
      </p:pic>
      <p:pic>
        <p:nvPicPr>
          <p:cNvPr id="9" name="Picture 4" descr="Картинка 29 из 1057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10785" y="3933056"/>
            <a:ext cx="1633215" cy="1586378"/>
          </a:xfrm>
          <a:prstGeom prst="rect">
            <a:avLst/>
          </a:prstGeom>
          <a:noFill/>
        </p:spPr>
      </p:pic>
      <p:pic>
        <p:nvPicPr>
          <p:cNvPr id="75786" name="Рисунок 11" descr="efe1f371a9380ce977aa272f7a16c743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470296">
            <a:off x="100884" y="677091"/>
            <a:ext cx="19939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1228742967_c48-2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1800" y="3486150"/>
            <a:ext cx="3614738" cy="3371850"/>
          </a:xfrm>
          <a:prstGeom prst="rect">
            <a:avLst/>
          </a:prstGeom>
          <a:noFill/>
        </p:spPr>
      </p:pic>
      <p:pic>
        <p:nvPicPr>
          <p:cNvPr id="75788" name="Рисунок 13" descr="17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3861048"/>
            <a:ext cx="5667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9" name="Рисунок 14" descr="17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2" y="4797152"/>
            <a:ext cx="5651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0" name="Рисунок 15" descr="17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0312" y="692696"/>
            <a:ext cx="5651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611560" y="0"/>
            <a:ext cx="792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«ПОМОГИТЕ </a:t>
            </a:r>
          </a:p>
          <a:p>
            <a:pPr algn="ctr"/>
            <a:r>
              <a:rPr lang="ru-RU" sz="6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 ПТИЦАМ!»</a:t>
            </a:r>
            <a:endParaRPr lang="ru-RU" sz="6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" name="Рисунок 16" descr="akau2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4168" y="5327650"/>
            <a:ext cx="2357438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8" name="Рисунок 4" descr="fond_18_1280x102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850" y="1268413"/>
          <a:ext cx="8496944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18002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</a:tr>
              <a:tr h="18002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</a:tr>
              <a:tr h="18002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</a:tr>
            </a:tbl>
          </a:graphicData>
        </a:graphic>
      </p:graphicFrame>
      <p:pic>
        <p:nvPicPr>
          <p:cNvPr id="29712" name="Рисунок 7" descr="20610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1275" y="1340768"/>
            <a:ext cx="1935163" cy="166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6" name="Рисунок 11" descr="76453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1340769"/>
            <a:ext cx="1920875" cy="16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Рисунок 12" descr="%20ydrdafietf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8246" y="3068960"/>
            <a:ext cx="2008885" cy="164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4" name="Рисунок 20" descr="199619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068960"/>
            <a:ext cx="2088232" cy="166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7" name="Рисунок 24" descr="1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112553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9" name="TextBox 26"/>
          <p:cNvSpPr txBox="1">
            <a:spLocks noChangeArrowheads="1"/>
          </p:cNvSpPr>
          <p:nvPr/>
        </p:nvSpPr>
        <p:spPr bwMode="auto">
          <a:xfrm>
            <a:off x="1835150" y="4365625"/>
            <a:ext cx="615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aramond" pitchFamily="18" charset="0"/>
              </a:rPr>
              <a:t>щур</a:t>
            </a:r>
          </a:p>
        </p:txBody>
      </p:sp>
      <p:sp>
        <p:nvSpPr>
          <p:cNvPr id="29730" name="TextBox 27"/>
          <p:cNvSpPr txBox="1">
            <a:spLocks noChangeArrowheads="1"/>
          </p:cNvSpPr>
          <p:nvPr/>
        </p:nvSpPr>
        <p:spPr bwMode="auto">
          <a:xfrm>
            <a:off x="2555875" y="1412875"/>
            <a:ext cx="1489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Bookman Old Style" pitchFamily="18" charset="0"/>
              </a:rPr>
              <a:t>поползень</a:t>
            </a:r>
          </a:p>
        </p:txBody>
      </p:sp>
      <p:sp>
        <p:nvSpPr>
          <p:cNvPr id="29731" name="TextBox 28"/>
          <p:cNvSpPr txBox="1">
            <a:spLocks noChangeArrowheads="1"/>
          </p:cNvSpPr>
          <p:nvPr/>
        </p:nvSpPr>
        <p:spPr bwMode="auto">
          <a:xfrm>
            <a:off x="5724525" y="1412875"/>
            <a:ext cx="809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aramond" pitchFamily="18" charset="0"/>
              </a:rPr>
              <a:t>щегол</a:t>
            </a:r>
          </a:p>
        </p:txBody>
      </p:sp>
      <p:sp>
        <p:nvSpPr>
          <p:cNvPr id="29732" name="TextBox 29"/>
          <p:cNvSpPr txBox="1">
            <a:spLocks noChangeArrowheads="1"/>
          </p:cNvSpPr>
          <p:nvPr/>
        </p:nvSpPr>
        <p:spPr bwMode="auto">
          <a:xfrm>
            <a:off x="7885113" y="2708275"/>
            <a:ext cx="684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клёст</a:t>
            </a:r>
          </a:p>
        </p:txBody>
      </p:sp>
      <p:sp>
        <p:nvSpPr>
          <p:cNvPr id="29733" name="TextBox 30"/>
          <p:cNvSpPr txBox="1">
            <a:spLocks noChangeArrowheads="1"/>
          </p:cNvSpPr>
          <p:nvPr/>
        </p:nvSpPr>
        <p:spPr bwMode="auto">
          <a:xfrm>
            <a:off x="2555875" y="3068638"/>
            <a:ext cx="57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чиж</a:t>
            </a:r>
          </a:p>
        </p:txBody>
      </p:sp>
      <p:sp>
        <p:nvSpPr>
          <p:cNvPr id="29734" name="TextBox 31"/>
          <p:cNvSpPr txBox="1">
            <a:spLocks noChangeArrowheads="1"/>
          </p:cNvSpPr>
          <p:nvPr/>
        </p:nvSpPr>
        <p:spPr bwMode="auto">
          <a:xfrm>
            <a:off x="5436096" y="4293096"/>
            <a:ext cx="1103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Bookman Old Style" pitchFamily="18" charset="0"/>
              </a:rPr>
              <a:t>синица</a:t>
            </a:r>
          </a:p>
        </p:txBody>
      </p:sp>
      <p:sp>
        <p:nvSpPr>
          <p:cNvPr id="29735" name="TextBox 32"/>
          <p:cNvSpPr txBox="1">
            <a:spLocks noChangeArrowheads="1"/>
          </p:cNvSpPr>
          <p:nvPr/>
        </p:nvSpPr>
        <p:spPr bwMode="auto">
          <a:xfrm>
            <a:off x="7092280" y="4293096"/>
            <a:ext cx="16321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Bookman Old Style" pitchFamily="18" charset="0"/>
              </a:rPr>
              <a:t>свиристель</a:t>
            </a:r>
          </a:p>
        </p:txBody>
      </p:sp>
      <p:sp>
        <p:nvSpPr>
          <p:cNvPr id="29736" name="TextBox 33"/>
          <p:cNvSpPr txBox="1">
            <a:spLocks noChangeArrowheads="1"/>
          </p:cNvSpPr>
          <p:nvPr/>
        </p:nvSpPr>
        <p:spPr bwMode="auto">
          <a:xfrm>
            <a:off x="1692275" y="4797425"/>
            <a:ext cx="715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сойка</a:t>
            </a:r>
          </a:p>
        </p:txBody>
      </p:sp>
      <p:sp>
        <p:nvSpPr>
          <p:cNvPr id="29737" name="TextBox 34"/>
          <p:cNvSpPr txBox="1">
            <a:spLocks noChangeArrowheads="1"/>
          </p:cNvSpPr>
          <p:nvPr/>
        </p:nvSpPr>
        <p:spPr bwMode="auto">
          <a:xfrm>
            <a:off x="3419475" y="47974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>
              <a:latin typeface="Garamond" pitchFamily="18" charset="0"/>
            </a:endParaRPr>
          </a:p>
        </p:txBody>
      </p:sp>
      <p:sp>
        <p:nvSpPr>
          <p:cNvPr id="29738" name="TextBox 35"/>
          <p:cNvSpPr txBox="1">
            <a:spLocks noChangeArrowheads="1"/>
          </p:cNvSpPr>
          <p:nvPr/>
        </p:nvSpPr>
        <p:spPr bwMode="auto">
          <a:xfrm>
            <a:off x="4643438" y="60928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>
              <a:latin typeface="Garamond" pitchFamily="18" charset="0"/>
            </a:endParaRPr>
          </a:p>
        </p:txBody>
      </p:sp>
      <p:sp>
        <p:nvSpPr>
          <p:cNvPr id="29739" name="TextBox 36"/>
          <p:cNvSpPr txBox="1">
            <a:spLocks noChangeArrowheads="1"/>
          </p:cNvSpPr>
          <p:nvPr/>
        </p:nvSpPr>
        <p:spPr bwMode="auto">
          <a:xfrm>
            <a:off x="7596188" y="4797425"/>
            <a:ext cx="900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чечётка</a:t>
            </a:r>
          </a:p>
        </p:txBody>
      </p:sp>
      <p:sp>
        <p:nvSpPr>
          <p:cNvPr id="29740" name="TextBox 37"/>
          <p:cNvSpPr txBox="1">
            <a:spLocks noChangeArrowheads="1"/>
          </p:cNvSpPr>
          <p:nvPr/>
        </p:nvSpPr>
        <p:spPr bwMode="auto">
          <a:xfrm>
            <a:off x="539750" y="1412875"/>
            <a:ext cx="1194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Bookman Old Style" pitchFamily="18" charset="0"/>
              </a:rPr>
              <a:t>снегирь</a:t>
            </a:r>
          </a:p>
        </p:txBody>
      </p:sp>
      <p:pic>
        <p:nvPicPr>
          <p:cNvPr id="34" name="Picture 2" descr="Картинка 896 из 28073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65925" y="1341438"/>
            <a:ext cx="1985963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Картинка 37 из 1821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8363" y="1341438"/>
            <a:ext cx="1981869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 descr="Картинка 204 из 3784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9552" y="4797152"/>
            <a:ext cx="1981200" cy="172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6" descr="Картинка 785 из 7305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8313" y="3141663"/>
            <a:ext cx="19812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Картинка 176 из 3304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27784" y="3068960"/>
            <a:ext cx="19558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19" descr="07soyka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16016" y="4797152"/>
            <a:ext cx="2044254" cy="167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6" descr="Картинка 243 из 10785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627784" y="4725144"/>
            <a:ext cx="2039204" cy="169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1475656" y="4941168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голубь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29661" y="188640"/>
            <a:ext cx="9102172" cy="1015663"/>
          </a:xfrm>
          <a:custGeom>
            <a:avLst/>
            <a:gdLst>
              <a:gd name="connsiteX0" fmla="*/ 0 w 8483413"/>
              <a:gd name="connsiteY0" fmla="*/ 0 h 923330"/>
              <a:gd name="connsiteX1" fmla="*/ 8483413 w 8483413"/>
              <a:gd name="connsiteY1" fmla="*/ 0 h 923330"/>
              <a:gd name="connsiteX2" fmla="*/ 8483413 w 8483413"/>
              <a:gd name="connsiteY2" fmla="*/ 923330 h 923330"/>
              <a:gd name="connsiteX3" fmla="*/ 0 w 8483413"/>
              <a:gd name="connsiteY3" fmla="*/ 923330 h 923330"/>
              <a:gd name="connsiteX4" fmla="*/ 0 w 8483413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3413" h="923330">
                <a:moveTo>
                  <a:pt x="0" y="0"/>
                </a:moveTo>
                <a:lnTo>
                  <a:pt x="8483413" y="0"/>
                </a:lnTo>
                <a:lnTo>
                  <a:pt x="8483413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ЗИМУЮЩИЕ ПТИЦЫ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788024" y="2492896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ворона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635896" y="3068960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галка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39552" y="4293096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сорока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508104" y="5013176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сойка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51" name="Рисунок 50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804248" y="4725144"/>
            <a:ext cx="208823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6876256" y="6021288"/>
            <a:ext cx="1436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лазоревка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707904" y="6021288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дятел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876256" y="2492896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воробей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42" name="Рисунок 25" descr="1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98072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25" descr="1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632460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25" descr="1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212976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25" descr="1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6165304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25" descr="1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0432" y="1124744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23" descr="1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20125" y="306896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25" descr="1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20125" y="6165304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12661" y="116632"/>
            <a:ext cx="8239756" cy="62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Синица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Пусть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сне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sz="36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вокру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искрится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 зимний ветер злится –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ет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не уставая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Синица расписная.</a:t>
            </a: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Синица –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стерица</a:t>
            </a:r>
            <a:endParaRPr kumimoji="0" lang="ru-RU" sz="3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все лето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лится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Охотница,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вица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 саду она –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ц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рица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Увы, не может птица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algn="just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мою</a:t>
            </a:r>
            <a:r>
              <a:rPr kumimoji="0" lang="ru-RU" sz="36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прок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рмиться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85855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Воробей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Ах,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ро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ах, лиходей!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Бедных птичек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пож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лей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В сером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плат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ь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бей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Липнет к людям как репей.</a:t>
            </a:r>
          </a:p>
          <a:p>
            <a:pPr marL="536575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Не теряйся, Воробей!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Бросят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хле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–  хватай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ск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рей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Не грусти, будь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лей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536575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Скоро лето, Воробей!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-244609" y="168896"/>
            <a:ext cx="9716121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Снегири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Гляньте,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ле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кой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стайкой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Сн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гири</a:t>
            </a:r>
            <a:endParaRPr kumimoji="0" lang="ru-RU" sz="3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К нам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мой</a:t>
            </a:r>
            <a:r>
              <a:rPr kumimoji="0" lang="ru-RU" sz="3600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тят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на пустыри.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Чёрно-белый зимний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ску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чн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ый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свет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Красят птицы в тёплый алый цвет.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Нет, совсем они не бунтари,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Выправить 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тят</a:t>
            </a:r>
            <a:r>
              <a:rPr kumimoji="0" lang="ru-RU" sz="36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ндари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хол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од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от зари и до зари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Вместо солнца 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св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тят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Снегири.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37381" y="169278"/>
            <a:ext cx="8093882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Голубь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Разл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телась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птич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ь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стайка.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-"Голубь, милый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попрошайка,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Что, нахохлившись,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ст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ишь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?"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-"Жду, что хлеба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покр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ш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шь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Потому и не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сп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шу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что 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лодный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 есть прошу,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а ещё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замёр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однако..."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-"Вот горбушку хлеба,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на-ко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!"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Крошка к крошке, весь кусок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прогл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тил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наш Голубок.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4000" dirty="0" smtClean="0">
              <a:solidFill>
                <a:schemeClr val="bg1"/>
              </a:solidFill>
            </a:endParaRPr>
          </a:p>
        </p:txBody>
      </p:sp>
      <p:pic>
        <p:nvPicPr>
          <p:cNvPr id="19" name="Рисунок 18" descr="%20ydrdafietf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664" y="692696"/>
            <a:ext cx="6458470" cy="4032448"/>
          </a:xfrm>
        </p:spPr>
      </p:pic>
      <p:sp>
        <p:nvSpPr>
          <p:cNvPr id="46083" name="Текст 17"/>
          <p:cNvSpPr>
            <a:spLocks noGrp="1"/>
          </p:cNvSpPr>
          <p:nvPr>
            <p:ph type="body" sz="half" idx="2"/>
          </p:nvPr>
        </p:nvSpPr>
        <p:spPr>
          <a:xfrm>
            <a:off x="107504" y="4437112"/>
            <a:ext cx="9036496" cy="1014412"/>
          </a:xfrm>
        </p:spPr>
        <p:txBody>
          <a:bodyPr/>
          <a:lstStyle/>
          <a:p>
            <a:pPr algn="just">
              <a:lnSpc>
                <a:spcPts val="3700"/>
              </a:lnSpc>
            </a:pPr>
            <a:r>
              <a:rPr lang="ru-RU" sz="3600" b="1" dirty="0" smtClean="0">
                <a:latin typeface="Bookman Old Style" pitchFamily="18" charset="0"/>
              </a:rPr>
              <a:t>Небольшая красивая певчая птичка. Красочный вид свиристели довершают небольшой хохолок на голове и рыжее подхвостье.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0"/>
            <a:ext cx="4077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свиристель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l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pril</Template>
  <TotalTime>488</TotalTime>
  <Words>591</Words>
  <Application>Microsoft Office PowerPoint</Application>
  <PresentationFormat>Экран (4:3)</PresentationFormat>
  <Paragraphs>147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pril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HomeUser</dc:creator>
  <cp:lastModifiedBy>HomeUser</cp:lastModifiedBy>
  <cp:revision>52</cp:revision>
  <dcterms:created xsi:type="dcterms:W3CDTF">2016-02-15T06:19:06Z</dcterms:created>
  <dcterms:modified xsi:type="dcterms:W3CDTF">2016-02-19T08:14:42Z</dcterms:modified>
</cp:coreProperties>
</file>