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5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81" r:id="rId24"/>
    <p:sldId id="278" r:id="rId25"/>
    <p:sldId id="282" r:id="rId26"/>
    <p:sldId id="283" r:id="rId27"/>
    <p:sldId id="284" r:id="rId28"/>
    <p:sldId id="286" r:id="rId29"/>
    <p:sldId id="287" r:id="rId30"/>
    <p:sldId id="291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3AC2-6421-4CDC-BE69-8304A49B096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9E8B-FD67-418D-B937-504A6FFA3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.depositphotos.com/1456491/1483/v/950/depositphotos_14835507-stock-illustration-mathematical-backgrou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7429520" cy="2857520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ФАКУЛЬТАТИВНОЕ ЗАНЯТИЕ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МАТЕМАТИКЕ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КЛАСС</a:t>
            </a:r>
            <a:endParaRPr lang="ru-RU" sz="3600" b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571480"/>
            <a:ext cx="464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 № 2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Числа связаны с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русским языком.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arhivurokov.ru/videouroki/tests/1965/image_5bb34e85765e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57150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«неделя» так называется?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21468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ПОНЕДЕЛЬНИК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1442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разделишь ни на 2, ни на 3, ни на 4. Оно делится только само на себя и на 1. Вот его и назвали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неделя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071810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день, который идёт </a:t>
            </a:r>
            <a:r>
              <a:rPr lang="ru-RU" sz="2800" b="1" u="sng" dirty="0" smtClean="0"/>
              <a:t>первым</a:t>
            </a:r>
            <a:r>
              <a:rPr lang="ru-RU" sz="2800" b="1" dirty="0" smtClean="0"/>
              <a:t> после недели «по неделе».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00050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ВТОРНИК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407194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b="1" u="sng" dirty="0" smtClean="0"/>
              <a:t>второй</a:t>
            </a:r>
            <a:r>
              <a:rPr lang="ru-RU" sz="2800" b="1" dirty="0" smtClean="0"/>
              <a:t> день недели.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714884"/>
            <a:ext cx="142876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СРЕДА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471488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</a:t>
            </a:r>
            <a:r>
              <a:rPr lang="ru-RU" sz="2800" b="1" u="sng" dirty="0" smtClean="0"/>
              <a:t>средний</a:t>
            </a:r>
            <a:r>
              <a:rPr lang="ru-RU" sz="2800" b="1" dirty="0" smtClean="0"/>
              <a:t> день  недели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42926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ЧЕТВЕРГ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542926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b="1" u="sng" dirty="0" smtClean="0"/>
              <a:t>четвёртый</a:t>
            </a:r>
            <a:r>
              <a:rPr lang="ru-RU" sz="2800" b="1" dirty="0" smtClean="0"/>
              <a:t> день недели.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592933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ПЯТНИЦА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592933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</a:t>
            </a:r>
            <a:r>
              <a:rPr lang="ru-RU" sz="2800" b="1" u="sng" dirty="0" smtClean="0"/>
              <a:t>пятый</a:t>
            </a:r>
            <a:r>
              <a:rPr lang="ru-RU" sz="2800" b="1" dirty="0" smtClean="0"/>
              <a:t> день недели.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0004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4298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языке древних вавилонян «суббота» означает 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шесть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42886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ПОЧЕМУ В НЕДЕЛЕ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ДНЕЙ?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071811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Оказывается, в древности люди </a:t>
            </a:r>
            <a:r>
              <a:rPr lang="ru-RU" sz="2400" dirty="0" smtClean="0"/>
              <a:t>выделяли </a:t>
            </a:r>
            <a:r>
              <a:rPr lang="ru-RU" sz="2400" dirty="0" smtClean="0"/>
              <a:t>на небе </a:t>
            </a:r>
            <a:r>
              <a:rPr lang="ru-RU" sz="2400" b="1" dirty="0" smtClean="0"/>
              <a:t>7 светил: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92906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СОЛНЦЕ,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392906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ЛУНУ,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392906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МАРС,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392906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МЕРКУРИЙ, 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457200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ЮПИТЕР,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57200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ВЕНЕРУ,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457200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САТУРН.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571480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 №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1500174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Астрономия и числа связаны друг с другом.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ds05.infourok.ru/uploads/ex/02b3/00038522-3a9334de/img7.jpg"/>
          <p:cNvPicPr/>
          <p:nvPr/>
        </p:nvPicPr>
        <p:blipFill>
          <a:blip r:embed="rId4">
            <a:lum contrast="-20000"/>
          </a:blip>
          <a:srcRect l="5131" t="56838" r="64725" b="8974"/>
          <a:stretch>
            <a:fillRect/>
          </a:stretch>
        </p:blipFill>
        <p:spPr bwMode="auto">
          <a:xfrm>
            <a:off x="428596" y="3071810"/>
            <a:ext cx="378621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0336">
            <a:off x="6804625" y="268670"/>
            <a:ext cx="1982788" cy="136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00438"/>
            <a:ext cx="4371975" cy="173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Ð¤Ð¾ÑÐ¾Ð³ÑÐ°ÑÐ¸Ð¸ Ð¿Ð»Ð°Ð½ÐµÑÑ ÐÐµÐ½ÐµÑÑ (14 ÑÐ¾ÑÐ¾)"/>
          <p:cNvPicPr/>
          <p:nvPr/>
        </p:nvPicPr>
        <p:blipFill>
          <a:blip r:embed="rId4"/>
          <a:srcRect r="13962"/>
          <a:stretch>
            <a:fillRect/>
          </a:stretch>
        </p:blipFill>
        <p:spPr bwMode="auto">
          <a:xfrm>
            <a:off x="642910" y="2357430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pacegid.com/wp-content/uploads/2012/12/Zemlya.jpg"/>
          <p:cNvPicPr/>
          <p:nvPr/>
        </p:nvPicPr>
        <p:blipFill>
          <a:blip r:embed="rId5"/>
          <a:srcRect l="19120" t="10909" r="17613" b="16727"/>
          <a:stretch>
            <a:fillRect/>
          </a:stretch>
        </p:blipFill>
        <p:spPr bwMode="auto">
          <a:xfrm>
            <a:off x="2857488" y="1928802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ru.fishki.net/picsw/052011/23/post/mars/12144-900x719.jpg"/>
          <p:cNvPicPr/>
          <p:nvPr/>
        </p:nvPicPr>
        <p:blipFill>
          <a:blip r:embed="rId6"/>
          <a:srcRect l="29578" t="19824" r="25704" b="21586"/>
          <a:stretch>
            <a:fillRect/>
          </a:stretch>
        </p:blipFill>
        <p:spPr bwMode="auto">
          <a:xfrm>
            <a:off x="5786446" y="2071678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5786" y="42860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«Одна рука в ладоши не бьёт»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28586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РАБОТА В ПАРАХ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9288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471488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ВЕНЕРА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514351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42913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МАРС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429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bs.twimg.com/media/C8kbvmAXoAQkkb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35716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62</a:t>
            </a:r>
            <a:r>
              <a:rPr lang="ru-RU" sz="2800" dirty="0" smtClean="0"/>
              <a:t> спутника</a:t>
            </a:r>
            <a:endParaRPr lang="ru-RU" sz="2800" dirty="0"/>
          </a:p>
        </p:txBody>
      </p:sp>
      <p:pic>
        <p:nvPicPr>
          <p:cNvPr id="8" name="Рисунок 7" descr="https://ds04.infourok.ru/uploads/ex/0d5f/0000346e-cfcebc9e/img4.jpg"/>
          <p:cNvPicPr/>
          <p:nvPr/>
        </p:nvPicPr>
        <p:blipFill>
          <a:blip r:embed="rId4"/>
          <a:srcRect l="16034" t="11680" r="14698"/>
          <a:stretch>
            <a:fillRect/>
          </a:stretch>
        </p:blipFill>
        <p:spPr bwMode="auto">
          <a:xfrm>
            <a:off x="500034" y="3214686"/>
            <a:ext cx="3686172" cy="259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58578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r>
              <a:rPr lang="ru-RU" sz="2800" dirty="0" smtClean="0"/>
              <a:t> спутника</a:t>
            </a:r>
            <a:endParaRPr lang="ru-RU" sz="2800" dirty="0"/>
          </a:p>
        </p:txBody>
      </p:sp>
      <p:pic>
        <p:nvPicPr>
          <p:cNvPr id="10" name="Рисунок 9" descr="http://900igr.net/up/datas/147185/02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500174"/>
            <a:ext cx="4048125" cy="303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72198" y="464344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69</a:t>
            </a:r>
            <a:r>
              <a:rPr lang="ru-RU" sz="2800" dirty="0" smtClean="0"/>
              <a:t> спутников</a:t>
            </a:r>
            <a:endParaRPr lang="ru-RU" sz="2800" dirty="0"/>
          </a:p>
        </p:txBody>
      </p:sp>
      <p:sp>
        <p:nvSpPr>
          <p:cNvPr id="14" name="Выгнутая вниз стрелка 13"/>
          <p:cNvSpPr/>
          <p:nvPr/>
        </p:nvSpPr>
        <p:spPr>
          <a:xfrm rot="12519070">
            <a:off x="4660850" y="897111"/>
            <a:ext cx="1873057" cy="8489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85723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на?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58082" y="50004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 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9298189" flipH="1">
            <a:off x="3872704" y="4838070"/>
            <a:ext cx="2189047" cy="11531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578645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на?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00826" y="5572140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 67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«Криком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изба не рубится, шумом дело не спорится»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РАБОТА В ГРУППАХ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286124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интересное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 ваше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 могли бы рассказать своему однокласснику?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4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Ужасно интересно, всё то, что неизвестно.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то, что неизвестно, нам хочется узнать.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3429000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чтоб добыть нам знания, приложим мы старание.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5072074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Тогда, конечно, многое удастся нам понять.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itd0.mycdn.me/image?id=839094577699&amp;t=20&amp;plc=WEB&amp;tkn=*q5jdATLKl1dEd2qW3m_Vtgxj46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177406" cy="132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ddu307.minsk.edu.by/be/sm.aspx?guid=58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110824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st.depositphotos.com/1060916/1417/i/950/depositphotos_14175403-stock-photo-question-the-answ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1214446" cy="122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xn--80aaacqrg8aneo1a.xn--p1ai/wp-content/uploads/2018/04/024a0802fb9df105986bea7361aa89e9-624x62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5072074"/>
            <a:ext cx="1285884" cy="1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называли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СЧАСТЛИВЫМ,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ВОЛШЕБНЫМ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 t="18290" r="2174"/>
          <a:stretch>
            <a:fillRect/>
          </a:stretch>
        </p:blipFill>
        <p:spPr bwMode="auto">
          <a:xfrm>
            <a:off x="642910" y="3357562"/>
            <a:ext cx="2928958" cy="319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 t="12594" r="1173" b="13326"/>
          <a:stretch>
            <a:fillRect/>
          </a:stretch>
        </p:blipFill>
        <p:spPr bwMode="auto">
          <a:xfrm>
            <a:off x="4000496" y="3286124"/>
            <a:ext cx="29595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235743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Упоминается в мифах и сказках. Трижды герои сказок проходят разные  испытания.</a:t>
            </a:r>
            <a:endParaRPr lang="ru-RU" sz="24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14290"/>
            <a:ext cx="2033573" cy="143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900igr.net/up/datas/202871/013.jpg"/>
          <p:cNvPicPr/>
          <p:nvPr/>
        </p:nvPicPr>
        <p:blipFill>
          <a:blip r:embed="rId7"/>
          <a:srcRect l="52752" t="37607" r="4276"/>
          <a:stretch>
            <a:fillRect/>
          </a:stretch>
        </p:blipFill>
        <p:spPr bwMode="auto">
          <a:xfrm>
            <a:off x="7000892" y="2928934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Древние люди считали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четвёрку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устойчивости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zabavnik.club/wp-content/uploads/vremena_goda_kartinki_12_02002423-1024x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311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otvet.imgsmail.ru/download/224541492_f03b200bc5ac31042d181de6e7cd1dcf_8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357298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>
            <a:endCxn id="13" idx="0"/>
          </p:cNvCxnSpPr>
          <p:nvPr/>
        </p:nvCxnSpPr>
        <p:spPr>
          <a:xfrm rot="5400000" flipH="1" flipV="1">
            <a:off x="4321967" y="1678769"/>
            <a:ext cx="6429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3"/>
          </p:cNvCxnSpPr>
          <p:nvPr/>
        </p:nvCxnSpPr>
        <p:spPr>
          <a:xfrm flipH="1">
            <a:off x="4643438" y="2678901"/>
            <a:ext cx="121444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2"/>
          </p:cNvCxnSpPr>
          <p:nvPr/>
        </p:nvCxnSpPr>
        <p:spPr>
          <a:xfrm rot="5400000" flipH="1" flipV="1">
            <a:off x="4287042" y="3642520"/>
            <a:ext cx="7143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1"/>
          </p:cNvCxnSpPr>
          <p:nvPr/>
        </p:nvCxnSpPr>
        <p:spPr>
          <a:xfrm rot="10800000" flipH="1" flipV="1">
            <a:off x="3428992" y="2678900"/>
            <a:ext cx="1214446" cy="35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https://99px.ru/sstorage/53/2018/05/tmb_226804_93007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928802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42910" y="485776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времени года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86116" y="421481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стороны света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15074" y="478632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стихии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71480"/>
            <a:ext cx="885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большим уважением в древности относились к числу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считая его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священным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928802"/>
            <a:ext cx="2571768" cy="171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714488"/>
            <a:ext cx="3219453" cy="467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fs00.infourok.ru/images/doc/312/311221/img5.jpg"/>
          <p:cNvPicPr/>
          <p:nvPr/>
        </p:nvPicPr>
        <p:blipFill>
          <a:blip r:embed="rId6"/>
          <a:srcRect l="19722" t="7700" r="19669" b="48024"/>
          <a:stretch>
            <a:fillRect/>
          </a:stretch>
        </p:blipFill>
        <p:spPr bwMode="auto">
          <a:xfrm>
            <a:off x="285720" y="4000504"/>
            <a:ext cx="2928958" cy="175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rpp.nashaucheba.ru/pars_docs/refs/148/147468/img23.jpg"/>
          <p:cNvPicPr/>
          <p:nvPr/>
        </p:nvPicPr>
        <p:blipFill>
          <a:blip r:embed="rId7"/>
          <a:srcRect l="8017" t="5983" r="10529" b="2991"/>
          <a:stretch>
            <a:fillRect/>
          </a:stretch>
        </p:blipFill>
        <p:spPr bwMode="auto">
          <a:xfrm>
            <a:off x="3286116" y="2428868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cdn.goods.ru/big2/medias/images/1586/100023303392b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47149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ulturologia.ru/files/u8921/dlina-3.jpg"/>
          <p:cNvPicPr/>
          <p:nvPr/>
        </p:nvPicPr>
        <p:blipFill>
          <a:blip r:embed="rId5"/>
          <a:srcRect l="4239" r="2801" b="40086"/>
          <a:stretch>
            <a:fillRect/>
          </a:stretch>
        </p:blipFill>
        <p:spPr bwMode="auto">
          <a:xfrm>
            <a:off x="5357818" y="500042"/>
            <a:ext cx="3286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86380" y="20002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4см 5мм</a:t>
            </a:r>
            <a:endParaRPr lang="ru-RU" sz="2000" b="1" dirty="0"/>
          </a:p>
        </p:txBody>
      </p:sp>
      <p:pic>
        <p:nvPicPr>
          <p:cNvPr id="14" name="Рисунок 13" descr="https://ds02.infourok.ru/uploads/ex/076f/000118de-79775f2a/img13.jpg"/>
          <p:cNvPicPr/>
          <p:nvPr/>
        </p:nvPicPr>
        <p:blipFill>
          <a:blip r:embed="rId6"/>
          <a:srcRect l="5131" t="34402" r="52539" b="13248"/>
          <a:stretch>
            <a:fillRect/>
          </a:stretch>
        </p:blipFill>
        <p:spPr bwMode="auto">
          <a:xfrm>
            <a:off x="5357818" y="2643182"/>
            <a:ext cx="2514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858148" y="371475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71см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28605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Какой длины были уши у Конька-Горбунка?</a:t>
            </a:r>
            <a:endParaRPr lang="ru-RU" sz="3200" b="1" dirty="0"/>
          </a:p>
        </p:txBody>
      </p:sp>
      <p:pic>
        <p:nvPicPr>
          <p:cNvPr id="12" name="Рисунок 11" descr="https://kazpic.kz/images/2017/05/12/68ea4fe9e791b930f87a391dd4163d29.jpg"/>
          <p:cNvPicPr/>
          <p:nvPr/>
        </p:nvPicPr>
        <p:blipFill>
          <a:blip r:embed="rId3"/>
          <a:srcRect t="17271" r="48691"/>
          <a:stretch>
            <a:fillRect/>
          </a:stretch>
        </p:blipFill>
        <p:spPr bwMode="auto">
          <a:xfrm>
            <a:off x="428596" y="1643050"/>
            <a:ext cx="29765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78629" y="1607331"/>
            <a:ext cx="64294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893075" y="1893083"/>
            <a:ext cx="1214446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00100" y="1357298"/>
            <a:ext cx="150019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5852" y="92867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71см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 descr="http://www.videocatalog.ru/photo/79109_3_big.jpg"/>
          <p:cNvPicPr/>
          <p:nvPr/>
        </p:nvPicPr>
        <p:blipFill>
          <a:blip r:embed="rId4"/>
          <a:srcRect l="10903" r="34901"/>
          <a:stretch>
            <a:fillRect/>
          </a:stretch>
        </p:blipFill>
        <p:spPr bwMode="auto">
          <a:xfrm>
            <a:off x="4000496" y="1928802"/>
            <a:ext cx="3219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000496" y="1071546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Какого </a:t>
            </a:r>
            <a:r>
              <a:rPr lang="ru-RU" sz="2400" b="1" u="sng" dirty="0" smtClean="0"/>
              <a:t>роста</a:t>
            </a:r>
            <a:r>
              <a:rPr lang="ru-RU" sz="2400" b="1" dirty="0" smtClean="0"/>
              <a:t> был Конёк-Горбунок?</a:t>
            </a:r>
            <a:endParaRPr lang="ru-RU" sz="24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357950" y="6215082"/>
            <a:ext cx="128588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57950" y="2143116"/>
            <a:ext cx="128588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5644364" y="4214024"/>
            <a:ext cx="4143404" cy="1588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15272" y="4143380"/>
            <a:ext cx="142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13см 5мм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5286388"/>
            <a:ext cx="3643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4см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5мм</a:t>
            </a:r>
            <a:r>
              <a:rPr lang="ru-RU" dirty="0" smtClean="0"/>
              <a:t>+ </a:t>
            </a:r>
            <a:r>
              <a:rPr lang="ru-RU" b="1" dirty="0" smtClean="0"/>
              <a:t>4 см </a:t>
            </a:r>
            <a:r>
              <a:rPr lang="ru-RU" dirty="0" smtClean="0">
                <a:solidFill>
                  <a:srgbClr val="FF0000"/>
                </a:solidFill>
              </a:rPr>
              <a:t>5мм</a:t>
            </a:r>
            <a:r>
              <a:rPr lang="ru-RU" dirty="0" smtClean="0"/>
              <a:t>+ </a:t>
            </a:r>
            <a:r>
              <a:rPr lang="ru-RU" b="1" dirty="0" smtClean="0"/>
              <a:t>4см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5мм= </a:t>
            </a:r>
            <a:r>
              <a:rPr lang="ru-RU" sz="2400" b="1" dirty="0" smtClean="0">
                <a:solidFill>
                  <a:srgbClr val="C00000"/>
                </a:solidFill>
              </a:rPr>
              <a:t>13см 5мм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64291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ВЫВОД №5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1448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 связаны с литературой.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900igr.net/up/datas/123080/006.jpg"/>
          <p:cNvPicPr/>
          <p:nvPr/>
        </p:nvPicPr>
        <p:blipFill>
          <a:blip r:embed="rId4"/>
          <a:srcRect l="63335" t="3632" r="2529" b="60864"/>
          <a:stretch>
            <a:fillRect/>
          </a:stretch>
        </p:blipFill>
        <p:spPr bwMode="auto">
          <a:xfrm>
            <a:off x="3286116" y="3786190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900igr.net/up/datas/123080/006.jpg"/>
          <p:cNvPicPr/>
          <p:nvPr/>
        </p:nvPicPr>
        <p:blipFill>
          <a:blip r:embed="rId4"/>
          <a:srcRect l="71033" t="43590" r="6114" b="3526"/>
          <a:stretch>
            <a:fillRect/>
          </a:stretch>
        </p:blipFill>
        <p:spPr bwMode="auto">
          <a:xfrm>
            <a:off x="500034" y="2928934"/>
            <a:ext cx="17859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357166"/>
            <a:ext cx="8286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Республиканский ландшафтный </a:t>
            </a:r>
            <a:r>
              <a:rPr lang="ru-RU" sz="3600" b="1" dirty="0" smtClean="0"/>
              <a:t>заказник </a:t>
            </a:r>
            <a:r>
              <a:rPr lang="ru-RU" sz="3600" b="1" u="sng" dirty="0" smtClean="0">
                <a:solidFill>
                  <a:srgbClr val="C00000"/>
                </a:solidFill>
              </a:rPr>
              <a:t>«</a:t>
            </a:r>
            <a:r>
              <a:rPr lang="ru-RU" sz="3600" b="1" u="sng" dirty="0" err="1" smtClean="0">
                <a:solidFill>
                  <a:srgbClr val="C00000"/>
                </a:solidFill>
              </a:rPr>
              <a:t>Выдрица</a:t>
            </a:r>
            <a:r>
              <a:rPr lang="ru-RU" sz="3600" b="1" u="sng" dirty="0" smtClean="0">
                <a:solidFill>
                  <a:srgbClr val="C00000"/>
                </a:solidFill>
              </a:rPr>
              <a:t>» </a:t>
            </a:r>
            <a:r>
              <a:rPr lang="ru-RU" sz="3600" dirty="0" smtClean="0"/>
              <a:t>объявлен на территории </a:t>
            </a:r>
            <a:r>
              <a:rPr lang="ru-RU" sz="3600" dirty="0" err="1" smtClean="0"/>
              <a:t>Жлобинского</a:t>
            </a:r>
            <a:r>
              <a:rPr lang="ru-RU" sz="3600" dirty="0" smtClean="0"/>
              <a:t> и </a:t>
            </a:r>
            <a:r>
              <a:rPr lang="ru-RU" sz="3600" dirty="0" err="1" smtClean="0"/>
              <a:t>Светлогорского</a:t>
            </a:r>
            <a:r>
              <a:rPr lang="ru-RU" sz="3600" dirty="0" smtClean="0"/>
              <a:t> районов Гомельской области в целях сохранения в естественном состоянии уникального природного комплекса с популяциями редких и исчезающих видов растений и животных, занесенных в Красную книгу Республики Беларусь. Площадь заказника - </a:t>
            </a:r>
            <a:r>
              <a:rPr lang="ru-RU" sz="3600" b="1" dirty="0" smtClean="0"/>
              <a:t>17560</a:t>
            </a:r>
            <a:r>
              <a:rPr lang="ru-RU" sz="3600" dirty="0" smtClean="0"/>
              <a:t> га.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naturegomel.by/sites/default/files/inline/images/vidric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hbel.zviazda.by/sites/default/files/%D0%94%D1%80%D0%B8%D0%B1%D0%B0%D1%81%20-%20%D0%91%D0%B5%D1%80%D0%B5%D0%B7%D0%B8%D0%BD%D0%B0%20_ABC0152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14356"/>
            <a:ext cx="3333583" cy="22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risovbel.ru/images/cbelarus/priroda/vidric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14324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ulej.by/images/project_about/acb50545f84d4c76de4e82e2ed78522fac066989.jpg"/>
          <p:cNvPicPr/>
          <p:nvPr/>
        </p:nvPicPr>
        <p:blipFill>
          <a:blip r:embed="rId4" cstate="print"/>
          <a:srcRect l="15553" t="-962" r="11812" b="15064"/>
          <a:stretch>
            <a:fillRect/>
          </a:stretch>
        </p:blipFill>
        <p:spPr bwMode="auto">
          <a:xfrm>
            <a:off x="571472" y="428604"/>
            <a:ext cx="2068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Ð°ÐºÑÐ¸Ð¼ Ð¨ÐµÑÑÐ°ÐºÐ¾Ð², Ð³. ÐÐ¾Ð¼ÐµÐ»Ñ"/>
          <p:cNvPicPr/>
          <p:nvPr/>
        </p:nvPicPr>
        <p:blipFill>
          <a:blip r:embed="rId5"/>
          <a:srcRect t="19500" r="6167" b="17500"/>
          <a:stretch>
            <a:fillRect/>
          </a:stretch>
        </p:blipFill>
        <p:spPr bwMode="auto">
          <a:xfrm>
            <a:off x="2928926" y="571480"/>
            <a:ext cx="4324361" cy="22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lovesun.by/wp-content/uploads/2016/06/zakaznik-Vyidritsa-2-768x451.jpg"/>
          <p:cNvPicPr/>
          <p:nvPr/>
        </p:nvPicPr>
        <p:blipFill>
          <a:blip r:embed="rId6"/>
          <a:srcRect l="56308" t="2390"/>
          <a:stretch>
            <a:fillRect/>
          </a:stretch>
        </p:blipFill>
        <p:spPr bwMode="auto">
          <a:xfrm>
            <a:off x="714348" y="3286124"/>
            <a:ext cx="22145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belsat.eu/wp-content/uploads/2017/11/beautifulplace_by_national-park-pripyat_2.jpg"/>
          <p:cNvPicPr/>
          <p:nvPr/>
        </p:nvPicPr>
        <p:blipFill>
          <a:blip r:embed="rId7"/>
          <a:srcRect l="12794" t="4830" r="34412"/>
          <a:stretch>
            <a:fillRect/>
          </a:stretch>
        </p:blipFill>
        <p:spPr bwMode="auto">
          <a:xfrm>
            <a:off x="3428992" y="3214686"/>
            <a:ext cx="34194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ЗАШИФРОВАННОЕ ВЫСКАЗЫВАНИЕ ДРЕВНЕГРЕЧЕСКОГО МАТЕМАТИКА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ПИФАГОРА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ds03.infourok.ru/uploads/ex/111d/0002bcb4-7f12e943/img2.jpg"/>
          <p:cNvPicPr/>
          <p:nvPr/>
        </p:nvPicPr>
        <p:blipFill>
          <a:blip r:embed="rId3"/>
          <a:srcRect t="17638" r="186"/>
          <a:stretch>
            <a:fillRect/>
          </a:stretch>
        </p:blipFill>
        <p:spPr bwMode="auto">
          <a:xfrm>
            <a:off x="500034" y="1928802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14480" y="78579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ВЫВОД №6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071678"/>
            <a:ext cx="78742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 связаны с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географией и экологией.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fs01.infourok.ru/images/doc/92/110021/img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86190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расскажешь дома маме?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Поделись сейчас ты с нами.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arhivurokov.ru/multiurok/html/2016/12/15/s_58524bfc90234/img_s507366_4_13.jpg"/>
          <p:cNvPicPr/>
          <p:nvPr/>
        </p:nvPicPr>
        <p:blipFill>
          <a:blip r:embed="rId4">
            <a:lum contrast="-20000"/>
          </a:blip>
          <a:srcRect l="11406" t="13958" r="12812" b="7917"/>
          <a:stretch>
            <a:fillRect/>
          </a:stretch>
        </p:blipFill>
        <p:spPr bwMode="auto">
          <a:xfrm>
            <a:off x="1214414" y="2214554"/>
            <a:ext cx="600079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ds02.infourok.ru/uploads/ex/06af/0004fc36-930443e4/hello_html_5000e329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786058"/>
            <a:ext cx="5740417" cy="35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43042" y="4714884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Настроение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5072074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.depositphotos.com/1456491/1483/v/950/depositphotos_14835507-stock-illustration-mathematical-backgrou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6286544" cy="264320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Спасибо за работу!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1433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6" y="1785926"/>
            <a:ext cx="3929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«Миром управляют числа»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64291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Древнегреческий математик Пифагор:</a:t>
            </a:r>
            <a:endParaRPr lang="ru-RU" sz="28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435034"/>
            <a:ext cx="1389043" cy="103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12bd/00077944-46650eb7/hello_html_7e5701fe.png"/>
          <p:cNvPicPr/>
          <p:nvPr/>
        </p:nvPicPr>
        <p:blipFill>
          <a:blip r:embed="rId3"/>
          <a:srcRect l="2632" t="5882" r="14474" b="5882"/>
          <a:stretch>
            <a:fillRect/>
          </a:stretch>
        </p:blipFill>
        <p:spPr bwMode="auto">
          <a:xfrm>
            <a:off x="428596" y="428604"/>
            <a:ext cx="471490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877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НИИ </a:t>
            </a:r>
            <a:r>
              <a:rPr lang="ru-RU" sz="4800" b="1" dirty="0" err="1" smtClean="0">
                <a:solidFill>
                  <a:srgbClr val="FF0000"/>
                </a:solidFill>
              </a:rPr>
              <a:t>ЛУч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«НАУЧНО-ИССЛЕДОВАТЕЛЬСКИЙ ИНСТИТУТ ЛЮБОЗНАТЕЛЬНЫХ УЧАЩИХСЯ»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ages.easyfreeclipart.com/1055/-33078-female-math-teacher-and-students-with-a-calculator-numbers-1055532.jpg"/>
          <p:cNvPicPr/>
          <p:nvPr/>
        </p:nvPicPr>
        <p:blipFill>
          <a:blip r:embed="rId4" cstate="print"/>
          <a:srcRect l="4269" t="3846" r="7829" b="7692"/>
          <a:stretch>
            <a:fillRect/>
          </a:stretch>
        </p:blipFill>
        <p:spPr bwMode="auto">
          <a:xfrm>
            <a:off x="5572132" y="428604"/>
            <a:ext cx="28575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594818"/>
            <a:ext cx="1174729" cy="87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 будем: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собирать научные факты,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сравнивать,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-анализировать,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делать выводы.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Определим, как числа связаны с жизнью человека.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19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Чётные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нечётные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числа 2500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назад ввёл древнегреческий математик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Пифагор.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214554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ЧЁТНЫЕ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ЧИСЛА- «</a:t>
            </a:r>
            <a:r>
              <a:rPr lang="ru-RU" sz="4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МУЖСКИЕ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НЕЧЁТНЫЕ</a:t>
            </a:r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ЧИСЛА – «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ЖЕНСКИЕ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\Downloads\-ПИФАГОР В ИНТЕР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6" t="3932" r="4702" b="34780"/>
          <a:stretch>
            <a:fillRect/>
          </a:stretch>
        </p:blipFill>
        <p:spPr bwMode="auto">
          <a:xfrm>
            <a:off x="3000364" y="4000504"/>
            <a:ext cx="2286016" cy="22265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08f/00041bb6-c60dfcc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28511"/>
            <a:ext cx="1531920" cy="11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488" y="571480"/>
            <a:ext cx="4357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 №1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Числа связаны с историей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old.nkozlov.ru/upload/images/1107/11071214392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4756162" cy="31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bigslide.ru/images/20/19582/960/img3.jpg"/>
          <p:cNvPicPr/>
          <p:nvPr/>
        </p:nvPicPr>
        <p:blipFill>
          <a:blip r:embed="rId5"/>
          <a:srcRect l="1924" t="15171" r="9888" b="3632"/>
          <a:stretch>
            <a:fillRect/>
          </a:stretch>
        </p:blipFill>
        <p:spPr bwMode="auto">
          <a:xfrm>
            <a:off x="5643570" y="3000372"/>
            <a:ext cx="264320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484</Words>
  <Application>Microsoft Office PowerPoint</Application>
  <PresentationFormat>Экран (4:3)</PresentationFormat>
  <Paragraphs>93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E-mashines</cp:lastModifiedBy>
  <cp:revision>49</cp:revision>
  <dcterms:created xsi:type="dcterms:W3CDTF">2018-12-08T18:10:57Z</dcterms:created>
  <dcterms:modified xsi:type="dcterms:W3CDTF">2018-12-12T20:46:29Z</dcterms:modified>
</cp:coreProperties>
</file>