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1"/>
  </p:notesMasterIdLst>
  <p:sldIdLst>
    <p:sldId id="294" r:id="rId2"/>
    <p:sldId id="298" r:id="rId3"/>
    <p:sldId id="263" r:id="rId4"/>
    <p:sldId id="299" r:id="rId5"/>
    <p:sldId id="258" r:id="rId6"/>
    <p:sldId id="301" r:id="rId7"/>
    <p:sldId id="271" r:id="rId8"/>
    <p:sldId id="302" r:id="rId9"/>
    <p:sldId id="297" r:id="rId10"/>
    <p:sldId id="303" r:id="rId11"/>
    <p:sldId id="305" r:id="rId12"/>
    <p:sldId id="306" r:id="rId13"/>
    <p:sldId id="266" r:id="rId14"/>
    <p:sldId id="311" r:id="rId15"/>
    <p:sldId id="275" r:id="rId16"/>
    <p:sldId id="309" r:id="rId17"/>
    <p:sldId id="257" r:id="rId18"/>
    <p:sldId id="313" r:id="rId19"/>
    <p:sldId id="31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3A08B8"/>
    <a:srgbClr val="660033"/>
    <a:srgbClr val="990000"/>
    <a:srgbClr val="000099"/>
    <a:srgbClr val="CC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4" autoAdjust="0"/>
    <p:restoredTop sz="90929"/>
  </p:normalViewPr>
  <p:slideViewPr>
    <p:cSldViewPr>
      <p:cViewPr varScale="1">
        <p:scale>
          <a:sx n="49" d="100"/>
          <a:sy n="49" d="100"/>
        </p:scale>
        <p:origin x="103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2658D-C586-4DA9-BE2B-24E74E5A108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E514-804A-49DA-BC2A-172C09A63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0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8371" name="Group 3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58372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8373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4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5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6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7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8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9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80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58381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58382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58383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4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5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6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7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8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9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0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39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392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3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4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5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6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7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8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9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0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01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2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3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4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5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6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7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8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0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10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1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2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3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4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5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6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7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8418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58419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58420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1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2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3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4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5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6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7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2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29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0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1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2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3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4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5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6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3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38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9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0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1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2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3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4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5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46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47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8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9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0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1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2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3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4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8455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58456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58457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8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9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0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1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2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3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4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65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66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7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8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9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0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1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2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3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74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75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6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7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8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9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0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1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2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83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84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5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6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7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8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9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0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1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8492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58493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58494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5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6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7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8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9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0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1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02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03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4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5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6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7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8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9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0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1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1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3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4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5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7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8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9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20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21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2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3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4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5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6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7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8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8529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58530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5853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39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40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1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2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3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4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5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6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7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48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49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0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1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2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3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4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5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6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57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9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0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1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3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4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5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58566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58567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68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69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0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1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2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3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4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5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6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7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8578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58579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80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81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82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83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8584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58585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58586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87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588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58589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90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591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58592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93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594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58595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96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597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58598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99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600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58601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602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603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58604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605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606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58607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608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8609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610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611" name="Rectangle 24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612" name="Rectangle 2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613" name="Rectangle 2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B619C4-7719-41CD-810B-F64191B07A57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8614" name="Picture 246" descr="C:\WINNT\Profiles\rebeccal\Desktop\posbul1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08EB-5F4E-42DC-9875-CB434B2B88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A306-A767-42F6-A0B1-5C78D816F4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533372-B0DD-4253-80E0-858DBC01FA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8D5143-D1E3-48A2-98EA-5F2D7CE82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8FD47-CCF9-4A83-9C82-33E626A1C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318EE-2FDD-4A36-9395-207C96291C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4A0EC-B944-4779-94FB-0F313FF1B5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F5EA-520B-417A-8131-6E039B534B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C15CE-5007-4F8D-9664-892E5503A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A6F63-0F3F-44DE-8CFF-4293C45A52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6F8F6-DF93-472D-99FD-45E4AD84BC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06C6C-85BB-40FD-BF39-7971562B1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57347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5734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57349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0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1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2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3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54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57355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6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7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8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9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57361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2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3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4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5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66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57367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8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9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0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7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5737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7378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57379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57380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81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82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57383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84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85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57386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87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88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57389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90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91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57392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93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94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57395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96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97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57398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99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400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57401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402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7403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04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05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endParaRPr lang="ru-RU"/>
          </a:p>
        </p:txBody>
      </p:sp>
      <p:sp>
        <p:nvSpPr>
          <p:cNvPr id="57406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endParaRPr lang="ru-RU"/>
          </a:p>
        </p:txBody>
      </p:sp>
      <p:sp>
        <p:nvSpPr>
          <p:cNvPr id="5740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E9D99FBA-B182-4639-873A-22C7753AAD7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к сделать чтоб тебя полюби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23528" y="1124744"/>
            <a:ext cx="824542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6000" dirty="0" smtClean="0">
                <a:solidFill>
                  <a:srgbClr val="0000CC"/>
                </a:solidFill>
                <a:latin typeface="Bookman Old Style" pitchFamily="18" charset="0"/>
              </a:rPr>
              <a:t>Урок изобразительного искусства</a:t>
            </a:r>
          </a:p>
          <a:p>
            <a:pPr algn="ctr"/>
            <a:endParaRPr lang="ru-RU" sz="6000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3A08B8"/>
                </a:solidFill>
                <a:latin typeface="Bookman Old Style" pitchFamily="18" charset="0"/>
              </a:rPr>
              <a:t>        </a:t>
            </a:r>
            <a:endParaRPr lang="ru-RU" sz="2800" b="1" dirty="0">
              <a:solidFill>
                <a:srgbClr val="3A08B8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1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144000" cy="6848966"/>
          </a:xfrm>
          <a:prstGeom prst="rect">
            <a:avLst/>
          </a:prstGeom>
          <a:noFill/>
        </p:spPr>
      </p:pic>
      <p:pic>
        <p:nvPicPr>
          <p:cNvPr id="60418" name="Picture 2" descr="C:\Мои документы\Мои рисунки\Живопись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60648"/>
            <a:ext cx="5105400" cy="6096000"/>
          </a:xfrm>
          <a:prstGeom prst="rect">
            <a:avLst/>
          </a:prstGeom>
          <a:noFill/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23528" y="3103808"/>
            <a:ext cx="354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Bookman Old Style" pitchFamily="18" charset="0"/>
              </a:rPr>
              <a:t>ЖИВОПИСЬ</a:t>
            </a:r>
          </a:p>
        </p:txBody>
      </p:sp>
    </p:spTree>
    <p:extLst>
      <p:ext uri="{BB962C8B-B14F-4D97-AF65-F5344CB8AC3E}">
        <p14:creationId xmlns:p14="http://schemas.microsoft.com/office/powerpoint/2010/main" val="26868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96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6" y="404664"/>
            <a:ext cx="7642087" cy="56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73"/>
            <a:ext cx="9144000" cy="684896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0" y="548680"/>
            <a:ext cx="84548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966"/>
          </a:xfrm>
          <a:prstGeom prst="rect">
            <a:avLst/>
          </a:prstGeom>
          <a:noFill/>
        </p:spPr>
      </p:pic>
      <p:pic>
        <p:nvPicPr>
          <p:cNvPr id="68610" name="Picture 2" descr="C:\Мои документы\Мои рисунки\график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2656"/>
            <a:ext cx="4554074" cy="5518349"/>
          </a:xfrm>
          <a:prstGeom prst="rect">
            <a:avLst/>
          </a:prstGeom>
          <a:noFill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39552" y="2245444"/>
            <a:ext cx="28083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4000" dirty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Bookman Old Style" pitchFamily="18" charset="0"/>
              </a:rPr>
              <a:t>ГРАФИКА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к сделать чтоб тебя полюби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5536" y="359077"/>
            <a:ext cx="8245424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5400" i="1" u="sng" dirty="0" smtClean="0">
                <a:solidFill>
                  <a:srgbClr val="0000CC"/>
                </a:solidFill>
                <a:latin typeface="Bookman Old Style" pitchFamily="18" charset="0"/>
              </a:rPr>
              <a:t>Тема. </a:t>
            </a:r>
            <a:r>
              <a:rPr lang="ru-RU" sz="5400" dirty="0" smtClean="0">
                <a:solidFill>
                  <a:srgbClr val="0000CC"/>
                </a:solidFill>
                <a:latin typeface="Bookman Old Style" pitchFamily="18" charset="0"/>
              </a:rPr>
              <a:t>Виды декоративно- прикладного искусства. </a:t>
            </a:r>
          </a:p>
          <a:p>
            <a:pPr algn="ctr"/>
            <a:r>
              <a:rPr lang="ru-RU" sz="4400" dirty="0" smtClean="0">
                <a:solidFill>
                  <a:srgbClr val="0000CC"/>
                </a:solidFill>
                <a:latin typeface="Bookman Old Style" pitchFamily="18" charset="0"/>
              </a:rPr>
              <a:t>Эскиз росписи разделочной доски</a:t>
            </a:r>
          </a:p>
          <a:p>
            <a:pPr algn="ctr"/>
            <a:endParaRPr lang="ru-RU" sz="6000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pPr algn="ctr"/>
            <a:endParaRPr lang="ru-RU" sz="6000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3A08B8"/>
                </a:solidFill>
                <a:latin typeface="Bookman Old Style" pitchFamily="18" charset="0"/>
              </a:rPr>
              <a:t>        </a:t>
            </a:r>
            <a:endParaRPr lang="ru-RU" sz="2800" b="1" dirty="0">
              <a:solidFill>
                <a:srgbClr val="3A08B8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34"/>
            <a:ext cx="9144000" cy="6848966"/>
          </a:xfrm>
          <a:prstGeom prst="rect">
            <a:avLst/>
          </a:prstGeom>
          <a:noFill/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83033" y="116632"/>
            <a:ext cx="446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ДЕКОРАТИВНО-ПРИКЛАДНОЕ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ИСКУССТВО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113858" y="260648"/>
            <a:ext cx="344487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«Декор» (лат.) означает «украшать», а «прикладное» указывает на то , что вещи можно использовать в повседневной жизни. Это  </a:t>
            </a:r>
            <a:r>
              <a:rPr lang="ru-RU" sz="2800" b="1" dirty="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художественно оформленные предметы , которые человек использует в быту</a:t>
            </a:r>
            <a:r>
              <a:rPr lang="ru-RU" sz="2800" dirty="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.</a:t>
            </a:r>
            <a:endParaRPr lang="ru-RU" sz="2800" dirty="0">
              <a:solidFill>
                <a:srgbClr val="663300"/>
              </a:solidFill>
              <a:cs typeface="Times New Roman" charset="0"/>
            </a:endParaRPr>
          </a:p>
          <a:p>
            <a:endParaRPr lang="ru-RU" sz="1800" dirty="0">
              <a:solidFill>
                <a:srgbClr val="663300"/>
              </a:solidFill>
              <a:cs typeface="Times New Roman" charset="0"/>
            </a:endParaRPr>
          </a:p>
          <a:p>
            <a:endParaRPr lang="ru-RU" sz="1800" dirty="0"/>
          </a:p>
        </p:txBody>
      </p:sp>
      <p:pic>
        <p:nvPicPr>
          <p:cNvPr id="6" name="Picture 8" descr="&amp;Kcy;&amp;acy;&amp;rcy;&amp;tcy;&amp;icy;&amp;ncy;&amp;kcy;&amp;acy; 16 &amp;icy;&amp;zcy; 1533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984622"/>
            <a:ext cx="2322849" cy="150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&amp;Kcy;&amp;acy;&amp;rcy;&amp;tcy;&amp;icy;&amp;ncy;&amp;kcy;&amp;acy; 626 &amp;icy;&amp;zcy; 692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43" y="1968703"/>
            <a:ext cx="3289545" cy="240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&amp;Kcy;&amp;acy;&amp;rcy;&amp;tcy;&amp;icy;&amp;ncy;&amp;kcy;&amp;acy; 38 &amp;icy;&amp;zcy; 1587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63" y="4419845"/>
            <a:ext cx="3256984" cy="243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&amp;Kcy;&amp;acy;&amp;rcy;&amp;tcy;&amp;icy;&amp;ncy;&amp;kcy;&amp;acy; 1 &amp;icy;&amp;zcy; 1473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9784" y="3461296"/>
            <a:ext cx="2447226" cy="33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6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к сделать чтоб тебя полюби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23528" y="-130569"/>
            <a:ext cx="8317432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4000" dirty="0" smtClean="0">
                <a:solidFill>
                  <a:srgbClr val="0000CC"/>
                </a:solidFill>
                <a:latin typeface="Bookman Old Style" pitchFamily="18" charset="0"/>
              </a:rPr>
              <a:t>Советы художника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Соблюдай правильную посадку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Располагай лист бумаги по вертикали или по горизонтали в зависимости от характера и пространственного расположения изображаемого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Передавай в рисунке форму, пропорции, строение, пространственное расположение, цвет предмета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Располагай изображение по центру листа. Изображение не должно быть слишком мало или слишком велико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Ближние предметы изображай крупнее, дальние-мельче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Сначала выполняй рисунок карандашом. Затем краской прорисовывай крупные детали, а в конце работы мелкие</a:t>
            </a:r>
          </a:p>
          <a:p>
            <a:pPr algn="ctr"/>
            <a:endParaRPr lang="ru-RU" sz="6000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3A08B8"/>
                </a:solidFill>
                <a:latin typeface="Bookman Old Style" pitchFamily="18" charset="0"/>
              </a:rPr>
              <a:t>    </a:t>
            </a:r>
            <a:endParaRPr lang="ru-RU" sz="2800" b="1" dirty="0">
              <a:solidFill>
                <a:srgbClr val="3A08B8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к сделать чтоб тебя полюбил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126" y="1065675"/>
            <a:ext cx="824542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sz="6000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pPr algn="ctr"/>
            <a:r>
              <a:rPr lang="ru-RU" sz="6000" dirty="0" smtClean="0">
                <a:solidFill>
                  <a:srgbClr val="0000CC"/>
                </a:solidFill>
                <a:latin typeface="Bookman Old Style" pitchFamily="18" charset="0"/>
              </a:rPr>
              <a:t>Ягодки  рябинки</a:t>
            </a:r>
          </a:p>
          <a:p>
            <a:r>
              <a:rPr lang="ru-RU" sz="2800" b="1" dirty="0" smtClean="0">
                <a:solidFill>
                  <a:srgbClr val="3A08B8"/>
                </a:solidFill>
                <a:latin typeface="Bookman Old Style" pitchFamily="18" charset="0"/>
              </a:rPr>
              <a:t>        </a:t>
            </a:r>
            <a:endParaRPr lang="ru-RU" sz="2800" b="1" dirty="0">
              <a:solidFill>
                <a:srgbClr val="3A08B8"/>
              </a:solidFill>
              <a:latin typeface="Bookman Old Style" pitchFamily="18" charset="0"/>
            </a:endParaRPr>
          </a:p>
        </p:txBody>
      </p:sp>
      <p:pic>
        <p:nvPicPr>
          <p:cNvPr id="2" name="Ягодки рябин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9792" y="63093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к сделать чтоб тебя полюби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5536" y="2698178"/>
            <a:ext cx="824542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sz="6000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pPr algn="ctr"/>
            <a:endParaRPr lang="ru-RU" sz="6000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3A08B8"/>
                </a:solidFill>
                <a:latin typeface="Bookman Old Style" pitchFamily="18" charset="0"/>
              </a:rPr>
              <a:t>        </a:t>
            </a:r>
            <a:endParaRPr lang="ru-RU" sz="2800" b="1" dirty="0">
              <a:solidFill>
                <a:srgbClr val="3A08B8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016" y="20789"/>
            <a:ext cx="9144000" cy="684896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61514"/>
            <a:ext cx="4176464" cy="55082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0704" y="309248"/>
            <a:ext cx="663457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latin typeface="+mn-lt"/>
              </a:rPr>
              <a:t>Памятник Франциске Скорине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latin typeface="+mn-lt"/>
              </a:rPr>
              <a:t>в г. Минске</a:t>
            </a:r>
            <a:endParaRPr lang="ru-RU" sz="3200" b="1" spc="50" dirty="0">
              <a:ln w="11430"/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8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4835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1" y="1117487"/>
            <a:ext cx="7704856" cy="56789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9155" y="40269"/>
            <a:ext cx="6225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Лев на мосту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им. Яшина в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г.Могилёве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966"/>
          </a:xfrm>
          <a:prstGeom prst="rect">
            <a:avLst/>
          </a:prstGeom>
          <a:noFill/>
        </p:spPr>
      </p:pic>
      <p:pic>
        <p:nvPicPr>
          <p:cNvPr id="65538" name="Picture 2" descr="C:\Мои документы\Мои рисунки\Скульптур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923928" y="376483"/>
            <a:ext cx="4800600" cy="6096000"/>
          </a:xfrm>
          <a:prstGeom prst="rect">
            <a:avLst/>
          </a:prstGeom>
          <a:noFill/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7544" y="2564904"/>
            <a:ext cx="3579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3600" dirty="0">
              <a:solidFill>
                <a:srgbClr val="CC0000"/>
              </a:solidFill>
              <a:latin typeface="Bookman Old Style" pitchFamily="18" charset="0"/>
            </a:endParaRPr>
          </a:p>
          <a:p>
            <a:r>
              <a:rPr lang="ru-RU" sz="3600" dirty="0">
                <a:solidFill>
                  <a:srgbClr val="FF0000"/>
                </a:solidFill>
                <a:latin typeface="Bookman Old Style" pitchFamily="18" charset="0"/>
              </a:rPr>
              <a:t>СКУЛЬПТУРА</a:t>
            </a:r>
          </a:p>
        </p:txBody>
      </p:sp>
    </p:spTree>
    <p:extLst>
      <p:ext uri="{BB962C8B-B14F-4D97-AF65-F5344CB8AC3E}">
        <p14:creationId xmlns:p14="http://schemas.microsoft.com/office/powerpoint/2010/main" val="370513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966"/>
          </a:xfrm>
          <a:prstGeom prst="rect">
            <a:avLst/>
          </a:prstGeom>
          <a:noFill/>
        </p:spPr>
      </p:pic>
      <p:pic>
        <p:nvPicPr>
          <p:cNvPr id="6" name="Содержимое 3" descr="Дом Советов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255878"/>
            <a:ext cx="7200800" cy="56021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08541" y="116632"/>
            <a:ext cx="372691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latin typeface="+mn-lt"/>
                <a:cs typeface="+mn-cs"/>
              </a:rPr>
              <a:t>Дом Советов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latin typeface="+mn-lt"/>
                <a:cs typeface="+mn-cs"/>
              </a:rPr>
              <a:t>площадь Ленина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89" y="9034"/>
            <a:ext cx="9144000" cy="6848966"/>
          </a:xfrm>
          <a:prstGeom prst="rect">
            <a:avLst/>
          </a:prstGeom>
          <a:noFill/>
        </p:spPr>
      </p:pic>
      <p:pic>
        <p:nvPicPr>
          <p:cNvPr id="3" name="Содержимое 3" descr="Свято-Никольский моностыр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838502"/>
            <a:ext cx="7768224" cy="51900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221739"/>
            <a:ext cx="776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Свято-Никольский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монастырь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9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966"/>
          </a:xfrm>
          <a:prstGeom prst="rect">
            <a:avLst/>
          </a:prstGeom>
          <a:noFill/>
        </p:spPr>
      </p:pic>
      <p:pic>
        <p:nvPicPr>
          <p:cNvPr id="73730" name="Picture 2" descr="C:\Мои документы\Мои рисунки\архитектур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32655"/>
            <a:ext cx="6840760" cy="5688633"/>
          </a:xfrm>
          <a:prstGeom prst="rect">
            <a:avLst/>
          </a:prstGeom>
          <a:noFill/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8600" y="4003675"/>
            <a:ext cx="358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3200" dirty="0">
                <a:solidFill>
                  <a:srgbClr val="FF0000"/>
                </a:solidFill>
                <a:latin typeface="Bookman Old Style" pitchFamily="18" charset="0"/>
              </a:rPr>
              <a:t>АРХИТЕКТУРА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96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52309"/>
            <a:ext cx="5976664" cy="4721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8829" y="287814"/>
            <a:ext cx="508228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latin typeface="+mn-lt"/>
              </a:rPr>
              <a:t>В. 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latin typeface="+mn-lt"/>
              </a:rPr>
              <a:t>Белыницкий-Бируля</a:t>
            </a:r>
            <a:endParaRPr lang="ru-RU" sz="3200" b="1" spc="50" dirty="0" smtClean="0">
              <a:ln w="11430"/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latin typeface="+mn-lt"/>
                <a:cs typeface="+mn-cs"/>
              </a:rPr>
              <a:t>«Зимний сон»</a:t>
            </a:r>
            <a:endParaRPr lang="ru-RU" sz="3200" b="1" spc="50" dirty="0">
              <a:ln w="11430"/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0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новогодние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96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5" y="332656"/>
            <a:ext cx="741662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ст-модерн">
  <a:themeElements>
    <a:clrScheme name="Пост-модерн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Designs\Пост-модерн.pot</Template>
  <TotalTime>572</TotalTime>
  <Words>166</Words>
  <Application>Microsoft Office PowerPoint</Application>
  <PresentationFormat>Экран (4:3)</PresentationFormat>
  <Paragraphs>41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Bookman Old Style</vt:lpstr>
      <vt:lpstr>Calibri</vt:lpstr>
      <vt:lpstr>Garamond</vt:lpstr>
      <vt:lpstr>Times New Roman</vt:lpstr>
      <vt:lpstr>Wingdings</vt:lpstr>
      <vt:lpstr>Пост-модерн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 И  ЖАНРЫ ИЗОБРАЗИТЕЛЬНОГО ИСКУССТВА</dc:title>
  <dc:creator>з.к</dc:creator>
  <cp:lastModifiedBy>Пользователь Windows</cp:lastModifiedBy>
  <cp:revision>43</cp:revision>
  <dcterms:created xsi:type="dcterms:W3CDTF">2003-06-21T17:49:12Z</dcterms:created>
  <dcterms:modified xsi:type="dcterms:W3CDTF">2019-12-12T05:01:51Z</dcterms:modified>
</cp:coreProperties>
</file>