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C04E-A1AC-4F2C-8536-88F2A1A06104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172D-17C7-40F4-BA6E-233D36C41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Autofit/>
          </a:bodyPr>
          <a:lstStyle/>
          <a:p>
            <a:r>
              <a:rPr lang="be-BY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Асаблівасці выкладання беларускай мовы </a:t>
            </a:r>
            <a:br>
              <a:rPr lang="be-BY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e-BY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ў 1 класе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Навучанне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чытанню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арганізуецца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наступным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плане: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78619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Чытанне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тэксту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9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ўленчая размінка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71744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2.Перадмаўленчыя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практыкаванні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падрыхтоўцы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чытання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691157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Узнаўленне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тэксту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64344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Суразмоўніцтва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прачытаным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1071546"/>
          <a:ext cx="8858311" cy="5802973"/>
        </p:xfrm>
        <a:graphic>
          <a:graphicData uri="http://schemas.openxmlformats.org/drawingml/2006/table">
            <a:tbl>
              <a:tblPr/>
              <a:tblGrid>
                <a:gridCol w="613456"/>
                <a:gridCol w="3139080"/>
                <a:gridCol w="2631047"/>
                <a:gridCol w="2474728"/>
              </a:tblGrid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Вучымся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слухаць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вымаўляць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Вучымся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слухаць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адказваць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Вучымся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слухаць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чытаць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адказваць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29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Маўленчая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размінка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змест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складае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сістэма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практыкаванняў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фарміраванні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вымаўленчых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навыкаў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асобных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гукаў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якія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прэзентуюць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фанетыку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беларускай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мовы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([г], [ў], [дз'], [дж], [р], [ч], [ц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΄</a:t>
                      </a:r>
                      <a:r>
                        <a:rPr lang="be-BY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]).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Зместам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практыкаванняў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становяцца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складаныя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заданні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вылучэнні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слоў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пэўнымі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гукамі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Выпрацоўка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вымаўленчых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навыкаў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уваходзіць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структурны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кампанент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урока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навучанне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чытанню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». Тут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адбываецца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ўзнаўленне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абазначэнне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літарай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29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Навучанне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чытанню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Увогуле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адсутнічае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праца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навучанні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чытанню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Паступова прапануюцца вучням для чытання словы і фразы з праслуханных тэкстаў.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Вылучаецца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самастойны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структурны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кампанент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урока.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Змест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складаецца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узнаўлення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знаёмства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літарай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якой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абазначаецца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чытання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складоў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слоў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гэтай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літарай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98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Лексіка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тэматычных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Асвойваюць паслядоўнасць працы з праслуханым творам, вучацца суадносіць яго змест з малюнкавым радам.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 увагі надаецца адказам вучняў на пытанні па праслуханым творы, працы з дэфармаваным малюнкавым радам.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Увага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скіроўваецца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гутарку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аснове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малюнкавага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раду,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узнаўленне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зместу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устанаўленне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сувязі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паміж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праслуханым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прачытаным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тэкстамі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7" marR="4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"/>
            <a:ext cx="9001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Змест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навучання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залежнасці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 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перыяду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навучання</a:t>
            </a:r>
            <a:endParaRPr kumimoji="0" lang="ru-RU" sz="3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1501.jpg"/>
          <p:cNvPicPr/>
          <p:nvPr/>
        </p:nvPicPr>
        <p:blipFill>
          <a:blip r:embed="rId2" cstate="print"/>
          <a:srcRect l="11389" t="9258" r="11297" b="16677"/>
          <a:stretch>
            <a:fillRect/>
          </a:stretch>
        </p:blipFill>
        <p:spPr bwMode="auto">
          <a:xfrm>
            <a:off x="428596" y="285728"/>
            <a:ext cx="200026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Documents and Settings\Администратор\Рабочий стол\фото\IMG_20181004_182141.jpg"/>
          <p:cNvPicPr/>
          <p:nvPr/>
        </p:nvPicPr>
        <p:blipFill>
          <a:blip r:embed="rId3" cstate="print"/>
          <a:srcRect l="13468" t="11538" r="19508" b="14063"/>
          <a:stretch>
            <a:fillRect/>
          </a:stretch>
        </p:blipFill>
        <p:spPr bwMode="auto">
          <a:xfrm>
            <a:off x="6858016" y="285728"/>
            <a:ext cx="200026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Documents and Settings\Администратор\Рабочий стол\фото\IMG_20181004_182222.jpg"/>
          <p:cNvPicPr/>
          <p:nvPr/>
        </p:nvPicPr>
        <p:blipFill>
          <a:blip r:embed="rId4" cstate="print"/>
          <a:srcRect l="9621" t="6493" r="10850" b="19442"/>
          <a:stretch>
            <a:fillRect/>
          </a:stretch>
        </p:blipFill>
        <p:spPr bwMode="auto">
          <a:xfrm>
            <a:off x="6858016" y="3286124"/>
            <a:ext cx="200026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Documents and Settings\Администратор\Рабочий стол\фото\IMG_20181004_182247.jpg"/>
          <p:cNvPicPr/>
          <p:nvPr/>
        </p:nvPicPr>
        <p:blipFill>
          <a:blip r:embed="rId5" cstate="print"/>
          <a:srcRect l="13629" t="9378" r="15500" b="13793"/>
          <a:stretch>
            <a:fillRect/>
          </a:stretch>
        </p:blipFill>
        <p:spPr bwMode="auto">
          <a:xfrm>
            <a:off x="428596" y="3429000"/>
            <a:ext cx="2000264" cy="2614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Администратор\Рабочий стол\фото\IMG_20181004_182349.jpg"/>
          <p:cNvPicPr/>
          <p:nvPr/>
        </p:nvPicPr>
        <p:blipFill>
          <a:blip r:embed="rId6" cstate="print"/>
          <a:srcRect l="8177" t="26814" r="5559" b="28096"/>
          <a:stretch>
            <a:fillRect/>
          </a:stretch>
        </p:blipFill>
        <p:spPr bwMode="auto">
          <a:xfrm>
            <a:off x="2857488" y="214290"/>
            <a:ext cx="3429024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Documents and Settings\Администратор\Рабочий стол\фото\IMG_20181004_182641.jpg"/>
          <p:cNvPicPr/>
          <p:nvPr/>
        </p:nvPicPr>
        <p:blipFill>
          <a:blip r:embed="rId7" cstate="print"/>
          <a:srcRect l="15078" t="11903" r="10816" b="16317"/>
          <a:stretch>
            <a:fillRect/>
          </a:stretch>
        </p:blipFill>
        <p:spPr bwMode="auto">
          <a:xfrm rot="16200000">
            <a:off x="3178599" y="3036453"/>
            <a:ext cx="2686770" cy="3471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Рабочий стол\фото\IMG_20181004_182746.jpg"/>
          <p:cNvPicPr/>
          <p:nvPr/>
        </p:nvPicPr>
        <p:blipFill>
          <a:blip r:embed="rId2" cstate="print"/>
          <a:srcRect l="14431" r="9567" b="5342"/>
          <a:stretch>
            <a:fillRect/>
          </a:stretch>
        </p:blipFill>
        <p:spPr bwMode="auto">
          <a:xfrm>
            <a:off x="1142976" y="285728"/>
            <a:ext cx="7000923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5737.jpg"/>
          <p:cNvPicPr/>
          <p:nvPr/>
        </p:nvPicPr>
        <p:blipFill>
          <a:blip r:embed="rId2" cstate="print"/>
          <a:srcRect l="7376" t="7695" r="4596" b="7423"/>
          <a:stretch>
            <a:fillRect/>
          </a:stretch>
        </p:blipFill>
        <p:spPr bwMode="auto">
          <a:xfrm>
            <a:off x="2000232" y="214290"/>
            <a:ext cx="5643602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5843.jpg"/>
          <p:cNvPicPr/>
          <p:nvPr/>
        </p:nvPicPr>
        <p:blipFill>
          <a:blip r:embed="rId2" cstate="print"/>
          <a:srcRect l="4329" t="601" r="3955" b="5168"/>
          <a:stretch>
            <a:fillRect/>
          </a:stretch>
        </p:blipFill>
        <p:spPr bwMode="auto">
          <a:xfrm>
            <a:off x="1785918" y="0"/>
            <a:ext cx="5295918" cy="650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5907.jpg"/>
          <p:cNvPicPr/>
          <p:nvPr/>
        </p:nvPicPr>
        <p:blipFill>
          <a:blip r:embed="rId2" cstate="print"/>
          <a:srcRect l="2405" t="3125" r="3314" b="9615"/>
          <a:stretch>
            <a:fillRect/>
          </a:stretch>
        </p:blipFill>
        <p:spPr bwMode="auto">
          <a:xfrm>
            <a:off x="1771650" y="214290"/>
            <a:ext cx="5443556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5927.jpg"/>
          <p:cNvPicPr/>
          <p:nvPr/>
        </p:nvPicPr>
        <p:blipFill>
          <a:blip r:embed="rId2" cstate="print"/>
          <a:srcRect l="2887" t="3487" r="3763" b="8384"/>
          <a:stretch>
            <a:fillRect/>
          </a:stretch>
        </p:blipFill>
        <p:spPr bwMode="auto">
          <a:xfrm>
            <a:off x="1800225" y="142853"/>
            <a:ext cx="5343543" cy="650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2809.jpg"/>
          <p:cNvPicPr/>
          <p:nvPr/>
        </p:nvPicPr>
        <p:blipFill>
          <a:blip r:embed="rId2" cstate="print"/>
          <a:srcRect l="13789" t="7692" r="18867" b="17788"/>
          <a:stretch>
            <a:fillRect/>
          </a:stretch>
        </p:blipFill>
        <p:spPr bwMode="auto">
          <a:xfrm>
            <a:off x="357158" y="357166"/>
            <a:ext cx="2357454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Documents and Settings\Администратор\Рабочий стол\фото\IMG_20181005_074636.jpg"/>
          <p:cNvPicPr/>
          <p:nvPr/>
        </p:nvPicPr>
        <p:blipFill>
          <a:blip r:embed="rId3" cstate="print"/>
          <a:srcRect l="14110" t="13702" r="20951" b="14530"/>
          <a:stretch>
            <a:fillRect/>
          </a:stretch>
        </p:blipFill>
        <p:spPr bwMode="auto">
          <a:xfrm>
            <a:off x="6572264" y="285728"/>
            <a:ext cx="2286016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Documents and Settings\Администратор\Рабочий стол\фото\Изображение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57562"/>
            <a:ext cx="4500594" cy="2941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5_074936.jpg"/>
          <p:cNvPicPr/>
          <p:nvPr/>
        </p:nvPicPr>
        <p:blipFill>
          <a:blip r:embed="rId2" cstate="print"/>
          <a:srcRect l="4077" t="12225" r="10950" b="4094"/>
          <a:stretch>
            <a:fillRect/>
          </a:stretch>
        </p:blipFill>
        <p:spPr bwMode="auto">
          <a:xfrm rot="5400000">
            <a:off x="1785916" y="-214335"/>
            <a:ext cx="5429289" cy="7000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2.gorod.lv/images/news_item_in_cifs/pic/258958/big/IMG_1877_3.JPG?v=14716194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3" y="1071546"/>
          <a:ext cx="9001157" cy="5648408"/>
        </p:xfrm>
        <a:graphic>
          <a:graphicData uri="http://schemas.openxmlformats.org/drawingml/2006/table">
            <a:tbl>
              <a:tblPr/>
              <a:tblGrid>
                <a:gridCol w="416865"/>
                <a:gridCol w="2628432"/>
                <a:gridCol w="3065449"/>
                <a:gridCol w="2890411"/>
              </a:tblGrid>
              <a:tr h="811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Раздзел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be-BY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Вучымся слухаць і вымаўляць (урокі 1-10)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Раздзел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be-BY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Вучымся слухаць і адказваць (урокі 11-21)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Раздзел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be-BY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Вучымся слухаць, чытаць і адказваць (урокі 11-21)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237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Структура ўрокаў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2" marR="4212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Паўтарэнне вывучанага на мінулым уроку (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узнаўленне фанетычнага і лексічнага матэрыялу папярэдняга ўрока).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Маўленчая размінка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(фарміраванне фанетыка-артыкуляцыйных навыкаў вымаўлення асобных гукаў).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Новы матэрыял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(увядзенне ў займальнай форме лексічнай тэмы).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Замацаванне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(практыкаванні па асэнсаваным успрыманні на слых твораў на беларускай мове з вывучанай лексікай, знаёмства з лексічнымі і граматычнымі асаблівасцямі беларускай мовы ў параўнанні з рускай мовай, напрыклад міжмоўнымі амонімамі, словамі з несупадзеннем роду; вылучэнне слоў з вывучанымі гукамі на слых).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Вынік урока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(паўтарэнне асноўных момантаў урока ў адпаведнасці з пастаўленымі мэтамі).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Паўтарэнне вывучанага на мінулым уроку (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узнаўленне лексічнага матэрыялу папярэдняга ўрока).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Маўленчая размінка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(фарміраванне навыкаў распазнавання вывучаемых гукаў на слых у маўленчай плыні, правільнага вымаўлення слоў і сказаў з імі).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Новы матэрыял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(увядзенне ў займальнай форме лексічнай тэмы).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Замацаванне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(практыкаванні па асэнсаваным успрыманні на слых твораў на беларускай мове з вывучанай лексікай, знаёмства з лексічнымі і граматычнымі асаблівасцямі беларускай мовы ў параўнанні з рускай мовай, напрыклад міжмоўнымі амонімамі, словамі з несупадзеннем роду і г. д.; вылучэнне слоў з вывучанымі гукамі на слых, чытанне слоў і выразаў, тэматычна звязаных з праслуханым творам).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Вынік урока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(паўтарэнне асноўных момантаў урока ў адпаведнасці з пастаўлены мэтамі).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Паўтарэнне вывучанага на мінулым уроку (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узнаўленне гука-літарнага і лексічнага матэрыялу папярэдняга ўрока).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Новы матэрыял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(увядзенне ў займальнай форме лексічнай тэмы).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Навучанне чытанню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(узнаўленне гука, знаёмства з літарай, чытанне складоў і слоў з ёй).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Замацаванне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(практыкаванні па асэнсаваным успрыманні на слых твораў на беларускай мове з вывучанай лексікай, знаёмства з лексічнымі і граматычнымі асаблівасцямі беларускай мовы ў параўнанні з рускай мовай, напрыклад міжмоўнымі амонімамі, словамі з несупадзеннем роду і г. д.; чытанне тэксту, тэматычна звязанага з праслуханым творам).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be-BY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Вынік урока </a:t>
                      </a:r>
                      <a:r>
                        <a:rPr lang="be-BY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(паўтарэнне асноўных момантаў урока ў адпаведнасці з пастаўлены мэтамі).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42853"/>
            <a:ext cx="864399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Структура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ўрокаў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беларускай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мовы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залежнасці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ад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перыяду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навучання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Ў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621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5" y="3244334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256"/>
            <a:ext cx="8072494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be-BY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Яно добра, а нават і трэба знаць суседскую мову, але найперш трэба знаць сваю. </a:t>
            </a:r>
          </a:p>
          <a:p>
            <a:pPr algn="r"/>
            <a:r>
              <a:rPr lang="be-BY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Ф.Багушэвіч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0953.jpg"/>
          <p:cNvPicPr/>
          <p:nvPr/>
        </p:nvPicPr>
        <p:blipFill>
          <a:blip r:embed="rId2" cstate="print"/>
          <a:srcRect l="9941" t="5288" r="6200" b="22716"/>
          <a:stretch>
            <a:fillRect/>
          </a:stretch>
        </p:blipFill>
        <p:spPr bwMode="auto">
          <a:xfrm>
            <a:off x="2081212" y="214290"/>
            <a:ext cx="5062556" cy="650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be-BY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Зместавыя лініі вуснага курса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Навучанне асэнсаванаму ўспрыманню беларускай мовы на слых.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143380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Прапедэўтычнае навучанне чытанню на беларускай мове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495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Назапашванне лексічнай базы беларускай мовы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1036.jpg"/>
          <p:cNvPicPr/>
          <p:nvPr/>
        </p:nvPicPr>
        <p:blipFill>
          <a:blip r:embed="rId2" cstate="print"/>
          <a:srcRect l="7055" t="2885" r="2993" b="7332"/>
          <a:stretch>
            <a:fillRect/>
          </a:stretch>
        </p:blipFill>
        <p:spPr bwMode="auto">
          <a:xfrm>
            <a:off x="2071670" y="214290"/>
            <a:ext cx="4929222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1218.jpg"/>
          <p:cNvPicPr/>
          <p:nvPr/>
        </p:nvPicPr>
        <p:blipFill>
          <a:blip r:embed="rId2" cstate="print"/>
          <a:srcRect l="8822" t="9859" r="14963" b="11001"/>
          <a:stretch>
            <a:fillRect/>
          </a:stretch>
        </p:blipFill>
        <p:spPr bwMode="auto">
          <a:xfrm>
            <a:off x="2214546" y="285728"/>
            <a:ext cx="4857784" cy="6276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1259.jpg"/>
          <p:cNvPicPr/>
          <p:nvPr/>
        </p:nvPicPr>
        <p:blipFill>
          <a:blip r:embed="rId2" cstate="print"/>
          <a:srcRect l="-3046" t="7094" r="9936" b="11749"/>
          <a:stretch>
            <a:fillRect/>
          </a:stretch>
        </p:blipFill>
        <p:spPr bwMode="auto">
          <a:xfrm>
            <a:off x="1804987" y="214312"/>
            <a:ext cx="5534025" cy="6429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1322.jpg"/>
          <p:cNvPicPr/>
          <p:nvPr/>
        </p:nvPicPr>
        <p:blipFill>
          <a:blip r:embed="rId2" cstate="print"/>
          <a:srcRect l="5935" t="6854" r="4244" b="6100"/>
          <a:stretch>
            <a:fillRect/>
          </a:stretch>
        </p:blipFill>
        <p:spPr bwMode="auto">
          <a:xfrm>
            <a:off x="1905000" y="142852"/>
            <a:ext cx="5334000" cy="650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\IMG_20181004_181400.jpg"/>
          <p:cNvPicPr/>
          <p:nvPr/>
        </p:nvPicPr>
        <p:blipFill>
          <a:blip r:embed="rId2" cstate="print"/>
          <a:srcRect l="15545" t="8296" r="5930" b="6100"/>
          <a:stretch>
            <a:fillRect/>
          </a:stretch>
        </p:blipFill>
        <p:spPr bwMode="auto">
          <a:xfrm>
            <a:off x="2214545" y="214290"/>
            <a:ext cx="4714909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673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Асаблівасці выкладання беларускай мовы  ў 1 класе</vt:lpstr>
      <vt:lpstr>Слайд 2</vt:lpstr>
      <vt:lpstr>Слайд 3</vt:lpstr>
      <vt:lpstr>Зместавыя лініі вуснага курса</vt:lpstr>
      <vt:lpstr>Слайд 5</vt:lpstr>
      <vt:lpstr>Слайд 6</vt:lpstr>
      <vt:lpstr>Слайд 7</vt:lpstr>
      <vt:lpstr>Слайд 8</vt:lpstr>
      <vt:lpstr>Слайд 9</vt:lpstr>
      <vt:lpstr>Навучанне чытанню арганізуецца  па наступным плане: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Асаблівасці выкладання беларускай мовы  ў 1 класе</dc:title>
  <dc:creator>WORK</dc:creator>
  <cp:lastModifiedBy>WORK</cp:lastModifiedBy>
  <cp:revision>32</cp:revision>
  <dcterms:created xsi:type="dcterms:W3CDTF">2018-10-06T15:34:13Z</dcterms:created>
  <dcterms:modified xsi:type="dcterms:W3CDTF">2018-10-07T13:48:29Z</dcterms:modified>
</cp:coreProperties>
</file>